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0" r:id="rId4"/>
    <p:sldId id="259" r:id="rId5"/>
    <p:sldId id="260" r:id="rId6"/>
    <p:sldId id="262" r:id="rId7"/>
    <p:sldId id="263" r:id="rId8"/>
    <p:sldId id="264" r:id="rId9"/>
    <p:sldId id="281" r:id="rId10"/>
    <p:sldId id="265" r:id="rId11"/>
    <p:sldId id="266" r:id="rId12"/>
    <p:sldId id="271" r:id="rId13"/>
    <p:sldId id="272" r:id="rId14"/>
    <p:sldId id="274" r:id="rId15"/>
    <p:sldId id="286" r:id="rId16"/>
    <p:sldId id="287" r:id="rId17"/>
    <p:sldId id="292" r:id="rId18"/>
    <p:sldId id="275" r:id="rId19"/>
    <p:sldId id="276" r:id="rId20"/>
    <p:sldId id="277" r:id="rId21"/>
    <p:sldId id="278" r:id="rId22"/>
    <p:sldId id="279" r:id="rId23"/>
    <p:sldId id="298" r:id="rId24"/>
    <p:sldId id="295" r:id="rId25"/>
    <p:sldId id="288" r:id="rId26"/>
    <p:sldId id="290" r:id="rId27"/>
    <p:sldId id="293" r:id="rId28"/>
    <p:sldId id="291" r:id="rId29"/>
  </p:sldIdLst>
  <p:sldSz cx="9144000" cy="6858000" type="screen4x3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ru-ru" sz="1800" b="0" i="0" u="none" strike="noStrike" kern="1" cap="none" spc="0" baseline="0">
        <a:solidFill>
          <a:schemeClr val="tx1"/>
        </a:solidFill>
        <a:effectLst/>
        <a:latin typeface="Calibri" pitchFamily="2" charset="-52"/>
        <a:ea typeface="Calibri" pitchFamily="2" charset="-52"/>
        <a:cs typeface="Calibri" pitchFamily="2" charset="-5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smNativeData" xmlns:pr="smNativeData" xmlns:p15="http://schemas.microsoft.com/office/powerpoint/2012/main" xmlns:p14="http://schemas.microsoft.com/office/powerpoint/2010/main" xmlns:mc="http://schemas.openxmlformats.org/markup-compatibility/2006" dt="1698060708" val="1062" revOS="4"/>
      <pr:smFileRevision xmlns="smNativeData" xmlns:pr="smNativeData" xmlns:p15="http://schemas.microsoft.com/office/powerpoint/2012/main" xmlns:p14="http://schemas.microsoft.com/office/powerpoint/2010/main" xmlns:mc="http://schemas.openxmlformats.org/markup-compatibility/2006" dt="1698060708" val="101"/>
      <pr:guideOptions xmlns="smNativeData" xmlns:pr="smNativeData" xmlns:p15="http://schemas.microsoft.com/office/powerpoint/2012/main" xmlns:p14="http://schemas.microsoft.com/office/powerpoint/2010/main" xmlns:mc="http://schemas.openxmlformats.org/markup-compatibility/2006" dt="1698060708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" d="100"/>
        <a:sy n="12" d="100"/>
      </p:scale>
      <p:origin x="0" y="0"/>
    </p:cViewPr>
  </p:sorterViewPr>
  <p:notesViewPr>
    <p:cSldViewPr>
      <p:cViewPr>
        <p:scale>
          <a:sx n="46" d="100"/>
          <a:sy n="46" d="100"/>
        </p:scale>
        <p:origin x="738" y="207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sNAAAINAAAJhYAABAAAAAmAAAACAAAAAEAAAAAAAAA"/>
              </a:ext>
            </a:extLst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AgAAOgXAADQLwAAsCIAABAAAAAmAAAACAAAAAGAAAAAAAAA"/>
              </a:ext>
            </a:extLst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ru-ru" cap="none">
                <a:solidFill>
                  <a:srgbClr val="8C8C8C"/>
                </a:solidFill>
              </a:defRPr>
            </a:lvl1pPr>
            <a:lvl2pPr marL="457200" indent="0" algn="ctr">
              <a:buNone/>
              <a:defRPr lang="ru-ru" cap="none">
                <a:solidFill>
                  <a:srgbClr val="8C8C8C"/>
                </a:solidFill>
              </a:defRPr>
            </a:lvl2pPr>
            <a:lvl3pPr marL="914400" indent="0" algn="ctr">
              <a:buNone/>
              <a:defRPr lang="ru-ru" cap="none">
                <a:solidFill>
                  <a:srgbClr val="8C8C8C"/>
                </a:solidFill>
              </a:defRPr>
            </a:lvl3pPr>
            <a:lvl4pPr marL="1371600" indent="0" algn="ctr">
              <a:buNone/>
              <a:defRPr lang="ru-ru" cap="none">
                <a:solidFill>
                  <a:srgbClr val="8C8C8C"/>
                </a:solidFill>
              </a:defRPr>
            </a:lvl4pPr>
            <a:lvl5pPr marL="1828800" indent="0" algn="ctr">
              <a:buNone/>
              <a:defRPr lang="ru-ru" cap="none">
                <a:solidFill>
                  <a:srgbClr val="8C8C8C"/>
                </a:solidFill>
              </a:defRPr>
            </a:lvl5pPr>
            <a:lvl6pPr marL="2286000" indent="0" algn="ctr">
              <a:buNone/>
              <a:defRPr lang="ru-ru" cap="none">
                <a:solidFill>
                  <a:srgbClr val="8C8C8C"/>
                </a:solidFill>
              </a:defRPr>
            </a:lvl6pPr>
            <a:lvl7pPr marL="2743200" indent="0" algn="ctr">
              <a:buNone/>
              <a:defRPr lang="ru-ru" cap="none">
                <a:solidFill>
                  <a:srgbClr val="8C8C8C"/>
                </a:solidFill>
              </a:defRPr>
            </a:lvl7pPr>
            <a:lvl8pPr marL="3200400" indent="0" algn="ctr">
              <a:buNone/>
              <a:defRPr lang="ru-ru" cap="none">
                <a:solidFill>
                  <a:srgbClr val="8C8C8C"/>
                </a:solidFill>
              </a:defRPr>
            </a:lvl8pPr>
            <a:lvl9pPr marL="3657600" indent="0" algn="ctr">
              <a:buNone/>
              <a:defRPr lang="ru-ru" cap="none">
                <a:solidFill>
                  <a:srgbClr val="8C8C8C"/>
                </a:solidFill>
              </a:defRPr>
            </a:lvl9pPr>
          </a:lstStyle>
          <a:p>
            <a:pPr>
              <a:defRPr lang="ru-ru"/>
            </a:pPr>
            <a:r>
              <a:t>Образец подзаголовка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E10C-425C-E917-1204-B442AF4AE4E1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005-4B5C-E936-1204-BD638E4AE4E8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48L2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88D0-9E5C-E97E-1204-682BC64AE43D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A397-D95C-E955-1204-2F00ED4AE47A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CgAALEBAABwNQAAsCUAABAAAAAmAAAACAAAAAMAAAAAAAAA"/>
              </a:ext>
            </a:extLst>
          </p:cNvSpPr>
          <p:nvPr>
            <p:ph type="title"/>
          </p:nvPr>
        </p:nvSpPr>
        <p:spPr>
          <a:xfrm>
            <a:off x="6629400" y="274955"/>
            <a:ext cx="2057400" cy="585152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Q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DYJwAAsCUAABAAAAAmAAAACAAAAAMAAAAAAAAA"/>
              </a:ext>
            </a:extLst>
          </p:cNvSpPr>
          <p:nvPr>
            <p:ph idx="1"/>
          </p:nvPr>
        </p:nvSpPr>
        <p:spPr>
          <a:xfrm>
            <a:off x="457200" y="274955"/>
            <a:ext cx="6019800" cy="585152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D79E-D05C-E921-1204-2674994AE473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82DF-915C-E974-1204-6721CC4AE432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H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BwNQ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qxic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7C6-885C-E951-1204-7E04E94AE42B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V0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Bif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D46-085C-E93B-1204-FE6E834AE4AB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BwbAABCNAAAfSMAABAAAAAmAAAACAAAAIGAAAAAAAAA"/>
              </a:ext>
            </a:extLst>
          </p:cNvSpPr>
          <p:nvPr>
            <p:ph type="title"/>
          </p:nvPr>
        </p:nvSpPr>
        <p:spPr>
          <a:xfrm>
            <a:off x="722630" y="4406900"/>
            <a:ext cx="7772400" cy="13620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ru-ru" sz="4000" b="1" cap="all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BBu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cgQAAOIRAABCNAAAHBsAABAAAAAmAAAACAAAAIGAAAAAAAAA"/>
              </a:ext>
            </a:extLst>
          </p:cNvSpPr>
          <p:nvPr>
            <p:ph idx="1"/>
          </p:nvPr>
        </p:nvSpPr>
        <p:spPr>
          <a:xfrm>
            <a:off x="722630" y="2907030"/>
            <a:ext cx="7772400" cy="149987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000" cap="none">
                <a:solidFill>
                  <a:srgbClr val="8C8C8C"/>
                </a:solidFill>
              </a:defRPr>
            </a:lvl1pPr>
            <a:lvl2pPr marL="457200" indent="0">
              <a:buNone/>
              <a:defRPr lang="ru-ru" sz="1800" cap="none">
                <a:solidFill>
                  <a:srgbClr val="8C8C8C"/>
                </a:solidFill>
              </a:defRPr>
            </a:lvl2pPr>
            <a:lvl3pPr marL="914400" indent="0">
              <a:buNone/>
              <a:defRPr lang="ru-ru" sz="1600" cap="none">
                <a:solidFill>
                  <a:srgbClr val="8C8C8C"/>
                </a:solidFill>
              </a:defRPr>
            </a:lvl3pPr>
            <a:lvl4pPr marL="1371600" indent="0">
              <a:buNone/>
              <a:defRPr lang="ru-ru" sz="1400" cap="none">
                <a:solidFill>
                  <a:srgbClr val="8C8C8C"/>
                </a:solidFill>
              </a:defRPr>
            </a:lvl4pPr>
            <a:lvl5pPr marL="1828800" indent="0">
              <a:buNone/>
              <a:defRPr lang="ru-ru" sz="1400" cap="none">
                <a:solidFill>
                  <a:srgbClr val="8C8C8C"/>
                </a:solidFill>
              </a:defRPr>
            </a:lvl5pPr>
            <a:lvl6pPr marL="2286000" indent="0">
              <a:buNone/>
              <a:defRPr lang="ru-ru" sz="1400" cap="none">
                <a:solidFill>
                  <a:srgbClr val="8C8C8C"/>
                </a:solidFill>
              </a:defRPr>
            </a:lvl6pPr>
            <a:lvl7pPr marL="2743200" indent="0">
              <a:buNone/>
              <a:defRPr lang="ru-ru" sz="1400" cap="none">
                <a:solidFill>
                  <a:srgbClr val="8C8C8C"/>
                </a:solidFill>
              </a:defRPr>
            </a:lvl7pPr>
            <a:lvl8pPr marL="3200400" indent="0">
              <a:buNone/>
              <a:defRPr lang="ru-ru" sz="1400" cap="none">
                <a:solidFill>
                  <a:srgbClr val="8C8C8C"/>
                </a:solidFill>
              </a:defRPr>
            </a:lvl8pPr>
            <a:lvl9pPr marL="3657600" indent="0">
              <a:buNone/>
              <a:defRPr lang="ru-ru" sz="1400" cap="none">
                <a:solidFill>
                  <a:srgbClr val="8C8C8C"/>
                </a:solidFill>
              </a:defRPr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C29C-D25C-E934-1204-24618C4AE471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Qe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jpq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BC80-CE5C-E94A-1204-381FF24AE46D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gJAACoGwAAsCUAABAAAAAmAAAACAAAAAGAAAAAAAAA"/>
              </a:ext>
            </a:extLst>
          </p:cNvSpPr>
          <p:nvPr>
            <p:ph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lang="ru-ru" sz="2800" cap="none"/>
            </a:lvl1pPr>
            <a:lvl2pPr>
              <a:defRPr lang="ru-ru" sz="2400" cap="none"/>
            </a:lvl2pPr>
            <a:lvl3pPr>
              <a:defRPr lang="ru-ru" sz="2000" cap="none"/>
            </a:lvl3pPr>
            <a:lvl4pPr>
              <a:defRPr lang="ru-ru" sz="1800" cap="none"/>
            </a:lvl4pPr>
            <a:lvl5pPr>
              <a:defRPr lang="ru-ru" sz="1800" cap="none"/>
            </a:lvl5pPr>
            <a:lvl6pPr>
              <a:defRPr lang="ru-ru" sz="1800" cap="none"/>
            </a:lvl6pPr>
            <a:lvl7pPr>
              <a:defRPr lang="ru-ru" sz="1800" cap="none"/>
            </a:lvl7pPr>
            <a:lvl8pPr>
              <a:defRPr lang="ru-ru" sz="1800" cap="none"/>
            </a:lvl8pPr>
            <a:lvl9pPr>
              <a:defRPr lang="ru-ru" sz="18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Содержимое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Cu23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mBwAANgJAABwNQAAsCUAABAAAAAmAAAACAAAAAGAAAAAAAAA"/>
              </a:ext>
            </a:extLst>
          </p:cNvSpPr>
          <p:nvPr>
            <p:ph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lang="ru-ru" sz="2800" cap="none"/>
            </a:lvl1pPr>
            <a:lvl2pPr>
              <a:defRPr lang="ru-ru" sz="2400" cap="none"/>
            </a:lvl2pPr>
            <a:lvl3pPr>
              <a:defRPr lang="ru-ru" sz="2000" cap="none"/>
            </a:lvl3pPr>
            <a:lvl4pPr>
              <a:defRPr lang="ru-ru" sz="1800" cap="none"/>
            </a:lvl4pPr>
            <a:lvl5pPr>
              <a:defRPr lang="ru-ru" sz="1800" cap="none"/>
            </a:lvl5pPr>
            <a:lvl6pPr>
              <a:defRPr lang="ru-ru" sz="1800" cap="none"/>
            </a:lvl6pPr>
            <a:lvl7pPr>
              <a:defRPr lang="ru-ru" sz="1800" cap="none"/>
            </a:lvl7pPr>
            <a:lvl8pPr>
              <a:defRPr lang="ru-ru" sz="1800" cap="none"/>
            </a:lvl8pPr>
            <a:lvl9pPr>
              <a:defRPr lang="ru-ru" sz="18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652-1C5C-E950-1204-EA05E84AE4BF}" type="datetime1">
              <a:t>20.11.2023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Dtu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9E30-7E5C-E968-1204-883DD04AE4DD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hBu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ZI2H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HIJAACrGwAAYQ0AABAAAAAmAAAACAAAAIGAAAAAAAAA"/>
              </a:ext>
            </a:extLst>
          </p:cNvSpPr>
          <p:nvPr>
            <p:ph idx="1"/>
          </p:nvPr>
        </p:nvSpPr>
        <p:spPr>
          <a:xfrm>
            <a:off x="457200" y="1535430"/>
            <a:ext cx="404050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 cap="none"/>
            </a:lvl1pPr>
            <a:lvl2pPr marL="457200" indent="0">
              <a:buNone/>
              <a:defRPr lang="ru-ru" sz="2000" b="1" cap="none"/>
            </a:lvl2pPr>
            <a:lvl3pPr marL="914400" indent="0">
              <a:buNone/>
              <a:defRPr lang="ru-ru" sz="1800" b="1" cap="none"/>
            </a:lvl3pPr>
            <a:lvl4pPr marL="1371600" indent="0">
              <a:buNone/>
              <a:defRPr lang="ru-ru" sz="1600" b="1" cap="none"/>
            </a:lvl4pPr>
            <a:lvl5pPr marL="1828800" indent="0">
              <a:buNone/>
              <a:defRPr lang="ru-ru" sz="1600" b="1" cap="none"/>
            </a:lvl5pPr>
            <a:lvl6pPr marL="2286000" indent="0">
              <a:buNone/>
              <a:defRPr lang="ru-ru" sz="1600" b="1" cap="none"/>
            </a:lvl6pPr>
            <a:lvl7pPr marL="2743200" indent="0">
              <a:buNone/>
              <a:defRPr lang="ru-ru" sz="1600" b="1" cap="none"/>
            </a:lvl7pPr>
            <a:lvl8pPr marL="3200400" indent="0">
              <a:buNone/>
              <a:defRPr lang="ru-ru" sz="1600" b="1" cap="none"/>
            </a:lvl8pPr>
            <a:lvl9pPr marL="3657600" indent="0">
              <a:buNone/>
              <a:defRPr lang="ru-ru" sz="1600" b="1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4" name="Содержимое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GENAACrGwAAsCUAABAAAAAmAAAACAAAAAGAAAAAAAAA"/>
              </a:ext>
            </a:extLst>
          </p:cNvSpPr>
          <p:nvPr>
            <p:ph idx="2"/>
          </p:nvPr>
        </p:nvSpPr>
        <p:spPr>
          <a:xfrm>
            <a:off x="457200" y="2174875"/>
            <a:ext cx="4040505" cy="3951605"/>
          </a:xfrm>
        </p:spPr>
        <p:txBody>
          <a:bodyPr/>
          <a:lstStyle>
            <a:lvl1pPr>
              <a:defRPr lang="ru-ru" sz="2400" cap="none"/>
            </a:lvl1pPr>
            <a:lvl2pPr>
              <a:defRPr lang="ru-ru" sz="2000" cap="none"/>
            </a:lvl2pPr>
            <a:lvl3pPr>
              <a:defRPr lang="ru-ru" sz="1800" cap="none"/>
            </a:lvl3pPr>
            <a:lvl4pPr>
              <a:defRPr lang="ru-ru" sz="1600" cap="none"/>
            </a:lvl4pPr>
            <a:lvl5pPr>
              <a:defRPr lang="ru-ru" sz="1600" cap="none"/>
            </a:lvl5pPr>
            <a:lvl6pPr>
              <a:defRPr lang="ru-ru" sz="1600" cap="none"/>
            </a:lvl6pPr>
            <a:lvl7pPr>
              <a:defRPr lang="ru-ru" sz="1600" cap="none"/>
            </a:lvl7pPr>
            <a:lvl8pPr>
              <a:defRPr lang="ru-ru" sz="1600" cap="none"/>
            </a:lvl8pPr>
            <a:lvl9pPr>
              <a:defRPr lang="ru-ru" sz="16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5" name="Текст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HIJAABwNQAAYQ0AABAAAAAmAAAACAAAAIGAAAAAAAAA"/>
              </a:ext>
            </a:extLst>
          </p:cNvSpPr>
          <p:nvPr>
            <p:ph idx="3"/>
          </p:nvPr>
        </p:nvSpPr>
        <p:spPr>
          <a:xfrm>
            <a:off x="4645025" y="1535430"/>
            <a:ext cx="4041775" cy="63944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ru-ru" sz="2400" b="1" cap="none"/>
            </a:lvl1pPr>
            <a:lvl2pPr marL="457200" indent="0">
              <a:buNone/>
              <a:defRPr lang="ru-ru" sz="2000" b="1" cap="none"/>
            </a:lvl2pPr>
            <a:lvl3pPr marL="914400" indent="0">
              <a:buNone/>
              <a:defRPr lang="ru-ru" sz="1800" b="1" cap="none"/>
            </a:lvl3pPr>
            <a:lvl4pPr marL="1371600" indent="0">
              <a:buNone/>
              <a:defRPr lang="ru-ru" sz="1600" b="1" cap="none"/>
            </a:lvl4pPr>
            <a:lvl5pPr marL="1828800" indent="0">
              <a:buNone/>
              <a:defRPr lang="ru-ru" sz="1600" b="1" cap="none"/>
            </a:lvl5pPr>
            <a:lvl6pPr marL="2286000" indent="0">
              <a:buNone/>
              <a:defRPr lang="ru-ru" sz="1600" b="1" cap="none"/>
            </a:lvl6pPr>
            <a:lvl7pPr marL="2743200" indent="0">
              <a:buNone/>
              <a:defRPr lang="ru-ru" sz="1600" b="1" cap="none"/>
            </a:lvl7pPr>
            <a:lvl8pPr marL="3200400" indent="0">
              <a:buNone/>
              <a:defRPr lang="ru-ru" sz="1600" b="1" cap="none"/>
            </a:lvl8pPr>
            <a:lvl9pPr marL="3657600" indent="0">
              <a:buNone/>
              <a:defRPr lang="ru-ru" sz="1600" b="1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6" name="Содержимое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gAC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xwAAGENAABwNQAAsCUAABAAAAAmAAAACAAAAAGAAAAAAAAA"/>
              </a:ext>
            </a:extLst>
          </p:cNvSpPr>
          <p:nvPr>
            <p:ph idx="4"/>
          </p:nvPr>
        </p:nvSpPr>
        <p:spPr>
          <a:xfrm>
            <a:off x="4645025" y="2174875"/>
            <a:ext cx="4041775" cy="3951605"/>
          </a:xfrm>
        </p:spPr>
        <p:txBody>
          <a:bodyPr/>
          <a:lstStyle>
            <a:lvl1pPr>
              <a:defRPr lang="ru-ru" sz="2400" cap="none"/>
            </a:lvl1pPr>
            <a:lvl2pPr>
              <a:defRPr lang="ru-ru" sz="2000" cap="none"/>
            </a:lvl2pPr>
            <a:lvl3pPr>
              <a:defRPr lang="ru-ru" sz="1800" cap="none"/>
            </a:lvl3pPr>
            <a:lvl4pPr>
              <a:defRPr lang="ru-ru" sz="1600" cap="none"/>
            </a:lvl4pPr>
            <a:lvl5pPr>
              <a:defRPr lang="ru-ru" sz="1600" cap="none"/>
            </a:lvl5pPr>
            <a:lvl6pPr>
              <a:defRPr lang="ru-ru" sz="1600" cap="none"/>
            </a:lvl6pPr>
            <a:lvl7pPr>
              <a:defRPr lang="ru-ru" sz="1600" cap="none"/>
            </a:lvl7pPr>
            <a:lvl8pPr>
              <a:defRPr lang="ru-ru" sz="1600" cap="none"/>
            </a:lvl8pPr>
            <a:lvl9pPr>
              <a:defRPr lang="ru-ru" sz="16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7" name="Дата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n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707-495C-E951-1204-BF04E94AE4EA}" type="datetime1">
              <a:t>20.11.2023</a:t>
            </a:fld>
            <a:endParaRPr/>
          </a:p>
        </p:txBody>
      </p:sp>
      <p:sp>
        <p:nvSpPr>
          <p:cNvPr id="8" name="Нижний колонтитул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jfJA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9" name="Номер слайда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7F/r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C0E8-A65C-E936-1204-50638E4AE40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Дата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3w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A9D1-9F5C-E95F-1204-690AE74AE43C}" type="datetime1">
              <a:t>20.11.2023</a:t>
            </a:fld>
            <a:endParaRPr/>
          </a:p>
        </p:txBody>
      </p:sp>
      <p:sp>
        <p:nvSpPr>
          <p:cNvPr id="4" name="Нижний колонтитул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5" name="Номер слайда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gAC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DDD8-965C-E92B-1204-607E934AE435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g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8197-D95C-E977-1204-2F22CF4AE47A}" type="datetime1">
              <a:t>20.11.2023</a:t>
            </a:fld>
            <a:endParaRPr/>
          </a:p>
        </p:txBody>
      </p:sp>
      <p:sp>
        <p:nvSpPr>
          <p:cNvPr id="3" name="Нижний колонтитул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4" name="Номер слайд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E562-2C5C-E913-1204-DA46AB4AE48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K4BAABSFQAA1AgAABAAAAAmAAAACAAAAIGAAAAAAAAA"/>
              </a:ext>
            </a:extLst>
          </p:cNvSpPr>
          <p:nvPr>
            <p:ph type="title"/>
          </p:nvPr>
        </p:nvSpPr>
        <p:spPr>
          <a:xfrm>
            <a:off x="457200" y="273050"/>
            <a:ext cx="3008630" cy="11620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ru-ru" sz="2000" b="1" cap="none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Содержимое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/hUAAK4BAABwNQAAsCUAABAAAAAmAAAACAAAAAGAAAAAAAAA"/>
              </a:ext>
            </a:extLst>
          </p:cNvSpPr>
          <p:nvPr>
            <p:ph idx="1"/>
          </p:nvPr>
        </p:nvSpPr>
        <p:spPr>
          <a:xfrm>
            <a:off x="3575050" y="273050"/>
            <a:ext cx="5111750" cy="5853430"/>
          </a:xfrm>
        </p:spPr>
        <p:txBody>
          <a:bodyPr/>
          <a:lstStyle>
            <a:lvl1pPr>
              <a:defRPr lang="ru-ru" sz="3200" cap="none"/>
            </a:lvl1pPr>
            <a:lvl2pPr>
              <a:defRPr lang="ru-ru" sz="2800" cap="none"/>
            </a:lvl2pPr>
            <a:lvl3pPr>
              <a:defRPr lang="ru-ru" sz="2400" cap="none"/>
            </a:lvl3pPr>
            <a:lvl4pPr>
              <a:defRPr lang="ru-ru" sz="2000" cap="none"/>
            </a:lvl4pPr>
            <a:lvl5pPr>
              <a:defRPr lang="ru-ru" sz="2000" cap="none"/>
            </a:lvl5pPr>
            <a:lvl6pPr>
              <a:defRPr lang="ru-ru" sz="2000" cap="none"/>
            </a:lvl6pPr>
            <a:lvl7pPr>
              <a:defRPr lang="ru-ru" sz="2000" cap="none"/>
            </a:lvl7pPr>
            <a:lvl8pPr>
              <a:defRPr lang="ru-ru" sz="2000" cap="none"/>
            </a:lvl8pPr>
            <a:lvl9pPr>
              <a:defRPr lang="ru-ru" sz="2000" cap="none"/>
            </a:lvl9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NQIAABSFQAAsCUAABAAAAAmAAAACAAAAAGAAAAAAAAA"/>
              </a:ext>
            </a:extLst>
          </p:cNvSpPr>
          <p:nvPr>
            <p:ph idx="2"/>
          </p:nvPr>
        </p:nvSpPr>
        <p:spPr>
          <a:xfrm>
            <a:off x="457200" y="1435100"/>
            <a:ext cx="3008630" cy="4691380"/>
          </a:xfrm>
        </p:spPr>
        <p:txBody>
          <a:bodyPr/>
          <a:lstStyle>
            <a:lvl1pPr marL="0" indent="0">
              <a:buNone/>
              <a:defRPr lang="ru-ru" sz="1400" cap="none"/>
            </a:lvl1pPr>
            <a:lvl2pPr marL="457200" indent="0">
              <a:buNone/>
              <a:defRPr lang="ru-ru" sz="1200" cap="none"/>
            </a:lvl2pPr>
            <a:lvl3pPr marL="914400" indent="0">
              <a:buNone/>
              <a:defRPr lang="ru-ru" sz="1000" cap="none"/>
            </a:lvl3pPr>
            <a:lvl4pPr marL="1371600" indent="0">
              <a:buNone/>
              <a:defRPr lang="ru-ru" sz="900" cap="none"/>
            </a:lvl4pPr>
            <a:lvl5pPr marL="1828800" indent="0">
              <a:buNone/>
              <a:defRPr lang="ru-ru" sz="900" cap="none"/>
            </a:lvl5pPr>
            <a:lvl6pPr marL="2286000" indent="0">
              <a:buNone/>
              <a:defRPr lang="ru-ru" sz="900" cap="none"/>
            </a:lvl6pPr>
            <a:lvl7pPr marL="2743200" indent="0">
              <a:buNone/>
              <a:defRPr lang="ru-ru" sz="900" cap="none"/>
            </a:lvl7pPr>
            <a:lvl8pPr marL="3200400" indent="0">
              <a:buNone/>
              <a:defRPr lang="ru-ru" sz="900" cap="none"/>
            </a:lvl8pPr>
            <a:lvl9pPr marL="3657600" indent="0">
              <a:buNone/>
              <a:defRPr lang="ru-ru" sz="900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E06E-205C-E916-1204-D643AE4AE483}" type="datetime1">
              <a:t>20.11.2023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yix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H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B56D-235C-E943-1204-D516FB4AE480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C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IgdAADHLAAABSEAABAAAAAmAAAACAAAAIGAAAAAAAAA"/>
              </a:ext>
            </a:extLst>
          </p:cNvSpPr>
          <p:nvPr>
            <p:ph type="title"/>
          </p:nvPr>
        </p:nvSpPr>
        <p:spPr>
          <a:xfrm>
            <a:off x="1792605" y="4800600"/>
            <a:ext cx="5486400" cy="56705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ru-ru" sz="2000" b="1" cap="none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Рисунок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D0iMT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MUDAADHLAAAFR0AABAAAAAmAAAACAAAAAGAAAAAAAAA"/>
              </a:ext>
            </a:extLst>
          </p:cNvSpPr>
          <p:nvPr>
            <p:ph type="pic" idx="1"/>
          </p:nvPr>
        </p:nvSpPr>
        <p:spPr>
          <a:xfrm>
            <a:off x="1792605" y="612775"/>
            <a:ext cx="5486400" cy="4114800"/>
          </a:xfrm>
        </p:spPr>
        <p:txBody>
          <a:bodyPr/>
          <a:lstStyle>
            <a:lvl1pPr marL="0" indent="0">
              <a:buNone/>
              <a:defRPr lang="ru-ru" sz="3200" cap="none"/>
            </a:lvl1pPr>
            <a:lvl2pPr marL="457200" indent="0">
              <a:buNone/>
              <a:defRPr lang="ru-ru" sz="2800" cap="none"/>
            </a:lvl2pPr>
            <a:lvl3pPr marL="914400" indent="0">
              <a:buNone/>
              <a:defRPr lang="ru-ru" sz="2400" cap="none"/>
            </a:lvl3pPr>
            <a:lvl4pPr marL="1371600" indent="0">
              <a:buNone/>
              <a:defRPr lang="ru-ru" sz="2000" cap="none"/>
            </a:lvl4pPr>
            <a:lvl5pPr marL="1828800" indent="0">
              <a:buNone/>
              <a:defRPr lang="ru-ru" sz="2000" cap="none"/>
            </a:lvl5pPr>
            <a:lvl6pPr marL="2286000" indent="0">
              <a:buNone/>
              <a:defRPr lang="ru-ru" sz="2000" cap="none"/>
            </a:lvl6pPr>
            <a:lvl7pPr marL="2743200" indent="0">
              <a:buNone/>
              <a:defRPr lang="ru-ru" sz="2000" cap="none"/>
            </a:lvl7pPr>
            <a:lvl8pPr marL="3200400" indent="0">
              <a:buNone/>
              <a:defRPr lang="ru-ru" sz="2000" cap="none"/>
            </a:lvl8pPr>
            <a:lvl9pPr marL="3657600" indent="0">
              <a:buNone/>
              <a:defRPr lang="ru-ru" sz="2000" cap="none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4" name="Текст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BwsAAAUhAADHLAAA+CUAABAAAAAmAAAACAAAAAGAAAAAAAAA"/>
              </a:ext>
            </a:extLst>
          </p:cNvSpPr>
          <p:nvPr>
            <p:ph idx="2"/>
          </p:nvPr>
        </p:nvSpPr>
        <p:spPr>
          <a:xfrm>
            <a:off x="1792605" y="5367655"/>
            <a:ext cx="5486400" cy="804545"/>
          </a:xfrm>
        </p:spPr>
        <p:txBody>
          <a:bodyPr/>
          <a:lstStyle>
            <a:lvl1pPr marL="0" indent="0">
              <a:buNone/>
              <a:defRPr lang="ru-ru" sz="1400" cap="none"/>
            </a:lvl1pPr>
            <a:lvl2pPr marL="457200" indent="0">
              <a:buNone/>
              <a:defRPr lang="ru-ru" sz="1200" cap="none"/>
            </a:lvl2pPr>
            <a:lvl3pPr marL="914400" indent="0">
              <a:buNone/>
              <a:defRPr lang="ru-ru" sz="1000" cap="none"/>
            </a:lvl3pPr>
            <a:lvl4pPr marL="1371600" indent="0">
              <a:buNone/>
              <a:defRPr lang="ru-ru" sz="900" cap="none"/>
            </a:lvl4pPr>
            <a:lvl5pPr marL="1828800" indent="0">
              <a:buNone/>
              <a:defRPr lang="ru-ru" sz="900" cap="none"/>
            </a:lvl5pPr>
            <a:lvl6pPr marL="2286000" indent="0">
              <a:buNone/>
              <a:defRPr lang="ru-ru" sz="900" cap="none"/>
            </a:lvl6pPr>
            <a:lvl7pPr marL="2743200" indent="0">
              <a:buNone/>
              <a:defRPr lang="ru-ru" sz="900" cap="none"/>
            </a:lvl7pPr>
            <a:lvl8pPr marL="3200400" indent="0">
              <a:buNone/>
              <a:defRPr lang="ru-ru" sz="900" cap="none"/>
            </a:lvl8pPr>
            <a:lvl9pPr marL="3657600" indent="0">
              <a:buNone/>
              <a:defRPr lang="ru-ru" sz="900" cap="none"/>
            </a:lvl9pPr>
          </a:lstStyle>
          <a:p>
            <a:pPr>
              <a:defRPr lang="ru-ru"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BonAADwDw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ru-ru"/>
            </a:pPr>
            <a:fld id="{B1BCF68E-C05C-E900-1204-3655B84AE463}" type="datetime1">
              <a:t>20.11.2023</a:t>
            </a:fld>
            <a:endParaRPr/>
          </a:p>
        </p:txBody>
      </p:sp>
      <p:sp>
        <p:nvSpPr>
          <p:cNvPr id="6" name="Нижний колонтитул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BonAAAIJ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ru-ru"/>
            </a:pPr>
            <a:endParaRPr/>
          </a:p>
        </p:txBody>
      </p:sp>
      <p:sp>
        <p:nvSpPr>
          <p:cNvPr id="7" name="Номер слайда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BonAABwN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B1BCA8C2-8C5C-E95E-1204-7A0BE64AE42F}" type="slidenum">
              <a:t>‹#›</a:t>
            </a:fld>
            <a:endParaRPr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LEBAABwNQAAuQgAABAAAAAmAAAACAAAAL8vAAAAAAAA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NgJAABwNQAAsCUAABAAAAAmAAAACAAAAD8vAAAAAAAA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BonAADwDwAAWSkAABAAAAAmAAAACAAAAL+PAAAAAAAA"/>
              </a:ext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B1BCB5BD-F35C-E943-1204-0516FB4AE450}" type="datetime1">
              <a:t>20.11.2023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BonAAAIJQAAWSk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BonAABwN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ru-ru" sz="1200" cap="none">
                <a:solidFill>
                  <a:srgbClr val="8C8C8C"/>
                </a:solidFill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fld id="{B1BC95EC-A25C-E963-1204-5436DB4AE401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32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ru-ru" sz="2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4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ru-ru" sz="20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cap="none" spc="0" baseline="0">
          <a:solidFill>
            <a:schemeClr val="tx1"/>
          </a:solidFill>
          <a:effectLst/>
          <a:latin typeface="Calibri" pitchFamily="2" charset="-52"/>
          <a:ea typeface="Calibri" pitchFamily="2" charset="-52"/>
          <a:cs typeface="Calibri" pitchFamily="2" charset="-5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/search?sca_esv=575718203&amp;rlz=1C1CHBD_ruUA981UA981&amp;sxsrf=AM9HkKmy7kiWnWqY8JjNmAq5Kb7dS0uIYg:1698045155916&amp;q=Pulheim&amp;spell=1&amp;sa=X&amp;ved=2ahUKEwiXudKSz4uCAxXC3AIHHSEGCd0QkeECKAB6BAgJEA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UwQAAMsLAAAjNAAA1hQAABAAAAAmAAAACAAAAAEgAACAHwAA"/>
              </a:ext>
            </a:extLst>
          </p:cNvSpPr>
          <p:nvPr>
            <p:ph type="ctrTitle"/>
          </p:nvPr>
        </p:nvSpPr>
        <p:spPr>
          <a:xfrm>
            <a:off x="702945" y="1491615"/>
            <a:ext cx="7772400" cy="1470025"/>
          </a:xfrm>
          <a:ln>
            <a:noFill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ru-ru" sz="3960" cap="none"/>
            </a:pPr>
            <a:r>
              <a:rPr lang="ru-ru" sz="3600" cap="none" dirty="0" err="1">
                <a:latin typeface="Arial Black" pitchFamily="2" charset="-52"/>
              </a:rPr>
              <a:t>Стажування</a:t>
            </a:r>
            <a:r>
              <a:rPr sz="3600" dirty="0"/>
              <a:t/>
            </a:r>
            <a:br>
              <a:rPr sz="3600" dirty="0"/>
            </a:br>
            <a:r>
              <a:rPr lang="ru-ru" sz="3600" cap="none" dirty="0">
                <a:latin typeface="Arial Black" pitchFamily="2" charset="-52"/>
              </a:rPr>
              <a:t>у </a:t>
            </a:r>
            <a:r>
              <a:rPr lang="ru-ru" sz="3600" cap="none" dirty="0" err="1">
                <a:latin typeface="Arial Black" pitchFamily="2" charset="-52"/>
              </a:rPr>
              <a:t>країнах</a:t>
            </a:r>
            <a:r>
              <a:rPr lang="ru-ru" sz="3600" cap="none" dirty="0">
                <a:latin typeface="Arial Black" pitchFamily="2" charset="-52"/>
              </a:rPr>
              <a:t> </a:t>
            </a:r>
            <a:r>
              <a:rPr lang="ru-ru" sz="3600" cap="none" dirty="0" err="1">
                <a:latin typeface="Arial Black" pitchFamily="2" charset="-52"/>
              </a:rPr>
              <a:t>Європи</a:t>
            </a:r>
            <a:r>
              <a:rPr lang="ru-ru" sz="3600" cap="none" dirty="0">
                <a:latin typeface="Arial Black" pitchFamily="2" charset="-52"/>
              </a:rPr>
              <a:t>, </a:t>
            </a:r>
            <a:r>
              <a:rPr lang="ru-ru" sz="3600" cap="none" dirty="0" err="1">
                <a:latin typeface="Arial Black" pitchFamily="2" charset="-52"/>
              </a:rPr>
              <a:t>Канаді</a:t>
            </a:r>
            <a:r>
              <a:rPr lang="ru-ru" sz="3600" cap="none" dirty="0">
                <a:latin typeface="Arial Black" pitchFamily="2" charset="-52"/>
              </a:rPr>
              <a:t>, </a:t>
            </a:r>
            <a:r>
              <a:rPr lang="ru-ru" sz="3600" cap="none" dirty="0" smtClean="0">
                <a:latin typeface="Arial Black" pitchFamily="2" charset="-52"/>
              </a:rPr>
              <a:t>США </a:t>
            </a:r>
            <a:r>
              <a:rPr lang="ru-RU" sz="3600" cap="none" dirty="0" smtClean="0">
                <a:latin typeface="Arial Black" pitchFamily="2" charset="-52"/>
              </a:rPr>
              <a:t>–</a:t>
            </a:r>
            <a:r>
              <a:rPr lang="ru-ru" sz="3600" cap="none" dirty="0" smtClean="0">
                <a:latin typeface="Arial Black" pitchFamily="2" charset="-52"/>
              </a:rPr>
              <a:t/>
            </a:r>
            <a:br>
              <a:rPr lang="ru-ru" sz="3600" cap="none" dirty="0" smtClean="0">
                <a:latin typeface="Arial Black" pitchFamily="2" charset="-52"/>
              </a:rPr>
            </a:br>
            <a:r>
              <a:rPr lang="ru-RU" sz="3600" dirty="0" err="1" smtClean="0">
                <a:latin typeface="Arial Black" pitchFamily="2" charset="-52"/>
              </a:rPr>
              <a:t>знайомство</a:t>
            </a:r>
            <a:r>
              <a:rPr lang="ru-RU" sz="3600" dirty="0" smtClean="0">
                <a:latin typeface="Arial Black" pitchFamily="2" charset="-52"/>
              </a:rPr>
              <a:t> з  </a:t>
            </a:r>
            <a:r>
              <a:rPr lang="ru-RU" sz="3600" dirty="0" err="1" smtClean="0">
                <a:latin typeface="Arial Black" pitchFamily="2" charset="-52"/>
              </a:rPr>
              <a:t>можливостями</a:t>
            </a:r>
            <a:r>
              <a:rPr lang="ru-RU" sz="3600" dirty="0" smtClean="0">
                <a:latin typeface="Arial Black" pitchFamily="2" charset="-52"/>
              </a:rPr>
              <a:t> для </a:t>
            </a:r>
            <a:r>
              <a:rPr lang="ru-RU" sz="3600" dirty="0" err="1" smtClean="0">
                <a:latin typeface="Arial Black" pitchFamily="2" charset="-52"/>
              </a:rPr>
              <a:t>здобувачів</a:t>
            </a:r>
            <a:r>
              <a:rPr lang="ru-RU" sz="3600" dirty="0" smtClean="0">
                <a:latin typeface="Arial Black" pitchFamily="2" charset="-52"/>
              </a:rPr>
              <a:t> </a:t>
            </a:r>
            <a:r>
              <a:rPr lang="ru-RU" sz="3600" dirty="0" err="1" smtClean="0">
                <a:latin typeface="Arial Black" pitchFamily="2" charset="-52"/>
              </a:rPr>
              <a:t>вищої</a:t>
            </a:r>
            <a:r>
              <a:rPr lang="ru-RU" sz="3600" dirty="0" smtClean="0">
                <a:latin typeface="Arial Black" pitchFamily="2" charset="-52"/>
              </a:rPr>
              <a:t> </a:t>
            </a:r>
            <a:r>
              <a:rPr lang="ru-RU" sz="3600" dirty="0" err="1" smtClean="0">
                <a:latin typeface="Arial Black" pitchFamily="2" charset="-52"/>
              </a:rPr>
              <a:t>освіти</a:t>
            </a:r>
            <a:endParaRPr lang="ru-ru" sz="3600" cap="none" dirty="0">
              <a:latin typeface="Arial Black" pitchFamily="2" charset="-52"/>
            </a:endParaRPr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DAPPoB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GopAACfGwAAqTcAAB8l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732270" y="4490085"/>
            <a:ext cx="2315845" cy="154432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Dj/w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JcAAAARGwAAgA4AAFUk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4399915"/>
            <a:ext cx="2261235" cy="150622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Cqp+xb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KsfAABGIQAARCsAAPk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147945" y="5408930"/>
            <a:ext cx="1885315" cy="12515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Cx5Crz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BANAABGIQAAnhgAAPko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2123440" y="5408930"/>
            <a:ext cx="1878330" cy="12515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pic>
        <p:nvPicPr>
          <p:cNvPr id="8" name="Рисунок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7s4QPMzMwAwMD/AH9/fwAAAAAAAAAAAAAAAAD///8AAAAAACEAAAAYAAAAFAAAAJgUAAC/HAAA3iMAAKYi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347720" y="4672965"/>
            <a:ext cx="2482850" cy="95948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Bonn’s Farm</a:t>
            </a:r>
            <a:r>
              <a:rPr lang="uk-ua" sz="3200" b="1" cap="none"/>
              <a:t> 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2AEAAAwHAABKNQAA3g0AABAAAAAmAAAACAAAAP//////////"/>
              </a:ext>
            </a:extLst>
          </p:cNvSpPr>
          <p:nvPr/>
        </p:nvSpPr>
        <p:spPr>
          <a:xfrm>
            <a:off x="299720" y="1145540"/>
            <a:ext cx="8362950" cy="1108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1400" b="1" cap="none">
                <a:latin typeface="Arial" pitchFamily="2" charset="-52"/>
                <a:ea typeface="Calibri" pitchFamily="2" charset="-52"/>
                <a:cs typeface="Calibri" pitchFamily="2" charset="-52"/>
                <a:hlinkClick r:id="rId2"/>
              </a:rPr>
              <a:t>Pulheim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 полуниці,огірків.</a:t>
            </a:r>
            <a:endParaRPr lang="uk-ua" sz="1800" b="1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DgIAALcQAACqIQAAligAABAAAAAmAAAACAAAAP//////////"/>
              </a:ext>
            </a:extLst>
          </p:cNvSpPr>
          <p:nvPr/>
        </p:nvSpPr>
        <p:spPr>
          <a:xfrm>
            <a:off x="334010" y="2717165"/>
            <a:ext cx="5138420" cy="3880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у вагончиках на території ферми, вартість – 12€ за добу (проживання та харчування). Забезпечують харчуванням.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12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за годину мінус податки і оплати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 та харчування. </a:t>
            </a:r>
            <a:endParaRPr lang="en-us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сезон збору полуниці- фермер переводить на акордну оплату.</a:t>
            </a: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1500-1600 євро в місяць.</a:t>
            </a:r>
          </a:p>
          <a:p>
            <a:pPr marL="0" indent="0">
              <a:buNone/>
              <a:defRPr lang="ru-ru"/>
            </a:pP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ciAADuDAAARjIAAEwb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612765" y="2101850"/>
            <a:ext cx="2559685" cy="23355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IiAAD2GwAAQDIAAO8p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609590" y="4545330"/>
            <a:ext cx="2559050" cy="22713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Dorota’s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OsGAADuNAAAEQ8AABAAAAAmAAAACAAAAP//////////"/>
              </a:ext>
            </a:extLst>
          </p:cNvSpPr>
          <p:nvPr/>
        </p:nvSpPr>
        <p:spPr>
          <a:xfrm>
            <a:off x="323215" y="1124585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Bornheim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Збір, полив, підрізання, пересаджування, розведення різних видів трав.</a:t>
            </a:r>
            <a:endParaRPr lang="uk-ua" sz="1800" b="1" i="1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BQEAAP4RAADmJAAAAyYAABAAAAAmAAAACAAAAP//////////"/>
              </a:ext>
            </a:extLst>
          </p:cNvSpPr>
          <p:nvPr/>
        </p:nvSpPr>
        <p:spPr>
          <a:xfrm>
            <a:off x="165735" y="2924810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1600" b="1" u="sng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контейнерах на території ферми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, вартість – 5,9 € за добу. В користуванні холодильник, душ, загальна кухня, посуд. Їжу потрібно готувати самостійно.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en-us" sz="1600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1600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1600" b="1" u="sng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</a:t>
            </a:r>
            <a:r>
              <a:rPr lang="uk-ua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8</a:t>
            </a:r>
            <a:r>
              <a:rPr lang="en-us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місяць.</a:t>
            </a:r>
          </a:p>
          <a:p>
            <a:pPr marL="0" indent="0">
              <a:buNone/>
              <a:defRPr lang="ru-ru"/>
            </a:pPr>
            <a:endParaRPr lang="ru-ru" sz="16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Рисунок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YkAACWEAAAOzcAAJY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0" y="2696210"/>
            <a:ext cx="2980055" cy="39014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MAAAACDgAAlhEAAHw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2277110"/>
            <a:ext cx="2755265" cy="3816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QTAAACDgAAViUAAAom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131820" y="2277110"/>
            <a:ext cx="2937510" cy="39065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QnAAACDgAAyjcAAAo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6342380" y="2277110"/>
            <a:ext cx="2726690" cy="39065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0BAABwCAAA+RkAALcn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1371600"/>
            <a:ext cx="3898900" cy="50844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IeAABfCAAAbjYAAKcn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949190" y="1360805"/>
            <a:ext cx="3898900" cy="50850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Dorota’s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1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wBAAC2CAAAxxAAAFoY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7165" y="1409065"/>
            <a:ext cx="2542540" cy="2557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1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TAAC2CAAAICQAAFoY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62630" y="1349375"/>
            <a:ext cx="2542540" cy="2676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cmAAB1CAAAxDUAAFoY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89345" y="1407795"/>
            <a:ext cx="2583815" cy="2517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2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UJAACGGQAAlRgAAKM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462405" y="4234180"/>
            <a:ext cx="2619375" cy="24485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2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cfAACGGQAANy4AAKMp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979035" y="4234180"/>
            <a:ext cx="2619375" cy="24485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i="1" cap="none">
                <a:solidFill>
                  <a:srgbClr val="000000"/>
                </a:solidFill>
              </a:rPr>
              <a:t>Thomas’s</a:t>
            </a:r>
            <a:r>
              <a:rPr lang="en-us" sz="3200" b="1" cap="none"/>
              <a:t>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OoHAADuNAAAERAAABAAAAAmAAAACAAAAP//////////"/>
              </a:ext>
            </a:extLst>
          </p:cNvSpPr>
          <p:nvPr/>
        </p:nvSpPr>
        <p:spPr>
          <a:xfrm>
            <a:off x="323215" y="1286510"/>
            <a:ext cx="8281035" cy="13252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algn="l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000" b="1" cap="none">
                <a:solidFill>
                  <a:srgbClr val="000000"/>
                </a:solidFill>
              </a:rPr>
              <a:t>Hürth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en-us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</a:rPr>
              <a:t>Збір полуниці та збір, догляд за квітами.</a:t>
            </a: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2AAAAKYSAAC5JAAAqyYAABAAAAAmAAAACAAAAP//////////"/>
              </a:ext>
            </a:extLst>
          </p:cNvSpPr>
          <p:nvPr/>
        </p:nvSpPr>
        <p:spPr>
          <a:xfrm>
            <a:off x="137160" y="3031490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800" b="1" cap="none">
                <a:solidFill>
                  <a:srgbClr val="000000"/>
                </a:solidFill>
              </a:rPr>
              <a:t>Проживання в будиночках на території ферми</a:t>
            </a:r>
            <a:r>
              <a:rPr lang="uk-ua" sz="1800" b="1" cap="none">
                <a:solidFill>
                  <a:srgbClr val="000000"/>
                </a:solidFill>
              </a:rPr>
              <a:t>. Літом проживання в контейнерах – безкоштовно.</a:t>
            </a:r>
            <a:r>
              <a:rPr lang="en-us" sz="1800" b="1" cap="none">
                <a:solidFill>
                  <a:srgbClr val="000000"/>
                </a:solidFill>
              </a:rPr>
              <a:t> </a:t>
            </a:r>
            <a:r>
              <a:rPr lang="uk-ua" sz="1800" b="1" cap="none">
                <a:solidFill>
                  <a:srgbClr val="000000"/>
                </a:solidFill>
              </a:rPr>
              <a:t>В користуванні холодильник, душ, загальна кухня, посуд. Їжу потрібно готувати самостійно.</a:t>
            </a:r>
            <a:endParaRPr lang="ru-ru" sz="1800" b="1" cap="none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2022 році складала 18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місяць.</a:t>
            </a:r>
          </a:p>
          <a:p>
            <a:pPr marL="0" indent="0">
              <a:buNone/>
              <a:defRPr lang="ru-ru"/>
            </a:pP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Рисунок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0lAADyDgAA3zcAACI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083935" y="2429510"/>
            <a:ext cx="2998470" cy="42570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i="1" cap="none">
                <a:solidFill>
                  <a:srgbClr val="000000"/>
                </a:solidFill>
              </a:rPr>
              <a:t>Thomas’s</a:t>
            </a:r>
            <a:r>
              <a:rPr lang="en-us" sz="3200" b="1" cap="none"/>
              <a:t>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cBAADPBwAAfhEAAHIW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" y="1269365"/>
            <a:ext cx="2666365" cy="23793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1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EXAABACQAAmjMAAIMl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780155" y="1503680"/>
            <a:ext cx="4608195" cy="45942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1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cBAAC+FwAAfhEAAGA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77165" y="3859530"/>
            <a:ext cx="2666365" cy="237871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i="1" cap="none">
                <a:solidFill>
                  <a:srgbClr val="000000"/>
                </a:solidFill>
              </a:rPr>
              <a:t>Thomas</a:t>
            </a:r>
            <a:r>
              <a:rPr lang="en-us" b="1" cap="none"/>
              <a:t> Farm</a:t>
            </a: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0-02-05-1c41c7db424742fd03ecac7c52ff77359013ef63bd8115fcd0986cd02c31ed87_6290ac3a22ca4e69">
            <a:hlinkClick r:id="" action="ppaction://media"/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0TAADrCwAAXyUAAGImAAAQAAAAJgAAAAgAAAD//////////w=="/>
              </a:ext>
            </a:extLst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8975" y="1937385"/>
            <a:ext cx="2846070" cy="4302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" grpId="0" animBg="1" advAuto="0"/>
      <p:bldP spid="5" grpId="1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pFk2ZQIAAAAFAAAA/f///wYAAAABAAAAAAAAAAAAAAAAAAAAAAAAAAoAAAD9////BgAAAAIAAAAAAAAAAAAAAAAAAAAAAAAA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b6z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3200" b="1" cap="none"/>
              <a:t>Carsten’s Farm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O9Zb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EAAB4IAADBNAAARBAAABAAAAAmAAAACAAAAP//////////"/>
              </a:ext>
            </a:extLst>
          </p:cNvSpPr>
          <p:nvPr/>
        </p:nvSpPr>
        <p:spPr>
          <a:xfrm>
            <a:off x="294640" y="1319530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Datteln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l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  <a:r>
              <a:rPr lang="ru-ru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Неділя – вільний день для дозвілля та ознайомлення з культурою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</a:t>
            </a:r>
            <a:r>
              <a:rPr lang="en-us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культурними цінностями.</a:t>
            </a:r>
            <a:endParaRPr lang="en-us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Вирощування, збір, сортування та фасування органічної моркви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та кабачків(цукіні).</a:t>
            </a:r>
            <a:endParaRPr lang="uk-ua" sz="16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2Bho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/QEAAFoSAADfJQAAXyYAABAAAAAmAAAACAAAAP//////////"/>
              </a:ext>
            </a:extLst>
          </p:cNvSpPr>
          <p:nvPr/>
        </p:nvSpPr>
        <p:spPr>
          <a:xfrm>
            <a:off x="323215" y="2983230"/>
            <a:ext cx="5833110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трикімнатних сучасних квартирах за 5-6 км від ферми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, вартість – 7,70 € за добу. В користуванні холодильник, посудомийка, душ, загальна кухня, посуд, 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Wi-Fi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. Їжу потрібно готувати самостійно.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складає 1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800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 (в середньому).</a:t>
            </a:r>
          </a:p>
          <a:p>
            <a:pPr marL="0" indent="0">
              <a:buNone/>
              <a:defRPr lang="ru-ru"/>
            </a:pP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MlAAD/EQAAWDcAAHQ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2925445"/>
            <a:ext cx="2858135" cy="3813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GRkZ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GAABdBwAAojIAANYo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196975"/>
            <a:ext cx="7255510" cy="5441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oAUAACkBAABAOAAAMQgAABAAAAAmAAAACAAAAAEAAAAAAAAA"/>
              </a:ext>
            </a:extLst>
          </p:cNvSpPr>
          <p:nvPr>
            <p:ph type="title"/>
          </p:nvPr>
        </p:nvSpPr>
        <p:spPr>
          <a:xfrm>
            <a:off x="914400" y="188595"/>
            <a:ext cx="8229600" cy="1143000"/>
          </a:xfrm>
        </p:spPr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Про нас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gAAAAAAAA"/>
              </a:ext>
            </a:extLst>
          </p:cNvSpPr>
          <p:nvPr>
            <p:ph type="body" idx="1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2400" b="1" cap="none"/>
              <a:t>2</a:t>
            </a:r>
            <a:r>
              <a:rPr lang="en-us" sz="2400" b="1" cap="none"/>
              <a:t>3</a:t>
            </a:r>
            <a:r>
              <a:rPr lang="ru-ru" sz="2400" b="1" cap="none"/>
              <a:t> РОКИ ДОСВІДУ ОРГАНІЗАЦІЇ СТАЖУВАННЯ ЗА КОРДОНОМ</a:t>
            </a:r>
          </a:p>
          <a:p>
            <a:pPr>
              <a:defRPr lang="ru-ru"/>
            </a:pPr>
            <a:r>
              <a:rPr lang="ru-ru" sz="2400" b="1" cap="none"/>
              <a:t>17 ПРОГРАМ У 11 КРАЇН СВІТУ</a:t>
            </a:r>
          </a:p>
          <a:p>
            <a:pPr marL="0" indent="0">
              <a:buNone/>
              <a:defRPr lang="ru-ru"/>
            </a:pPr>
            <a:r>
              <a:rPr lang="uk-ua" sz="2400" b="1" cap="none"/>
              <a:t>     </a:t>
            </a:r>
            <a:r>
              <a:rPr lang="en-us" sz="2400" b="1" cap="none"/>
              <a:t>+380 98 845 6049                          </a:t>
            </a:r>
            <a:endParaRPr lang="uk-ua" sz="2400" b="1" cap="none"/>
          </a:p>
          <a:p>
            <a:pPr marL="0" indent="0">
              <a:buNone/>
              <a:defRPr lang="ru-ru"/>
            </a:pPr>
            <a:r>
              <a:rPr lang="uk-ua" sz="2400" b="1" cap="none"/>
              <a:t>     +З80673464041      </a:t>
            </a:r>
            <a:endParaRPr lang="en-us" sz="2400" b="1" cap="none"/>
          </a:p>
          <a:p>
            <a:pPr>
              <a:defRPr lang="ru-ru"/>
            </a:pPr>
            <a:r>
              <a:rPr lang="en-us" sz="2400" b="1" cap="none"/>
              <a:t>+380 95 798 1859 </a:t>
            </a:r>
          </a:p>
          <a:p>
            <a:pPr>
              <a:defRPr lang="ru-ru"/>
            </a:pPr>
            <a:r>
              <a:rPr lang="en-us" sz="2400" b="1" cap="none"/>
              <a:t>@UManWork.Agency</a:t>
            </a:r>
          </a:p>
          <a:p>
            <a:pPr marL="0" indent="0">
              <a:buNone/>
              <a:defRPr lang="ru-ru"/>
            </a:pPr>
            <a:r>
              <a:rPr lang="en-us" sz="2400" b="1" cap="none"/>
              <a:t>      @uman.work</a:t>
            </a:r>
            <a:endParaRPr lang="ru-ru" sz="2400" b="1" cap="none"/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JoCAADKFAAA4wQAAAkX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3379470"/>
            <a:ext cx="371475" cy="365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8CAAASEgAA8AQAAEIU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46405" y="2937510"/>
            <a:ext cx="356235" cy="355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QCAACQFwAA7gQAAMEZ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" y="3830320"/>
            <a:ext cx="361950" cy="3562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NLcGW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ECAADkGQAA6AQAANsb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478155" y="4208780"/>
            <a:ext cx="319405" cy="3194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CAAB/HAAACgUAALke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632325"/>
            <a:ext cx="361950" cy="361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APPo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4gAABSEwAAwzQAAIgn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5292090" y="3140710"/>
            <a:ext cx="3284855" cy="32854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4IYo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MdAAB7FQAAVDcAADg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716145" y="3491865"/>
            <a:ext cx="4277995" cy="32086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sBAAAsBwAANCQAAH8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1165860"/>
            <a:ext cx="5705475" cy="42792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Ptzj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FMiAABgDQAAVDcAAGE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579745" y="2174240"/>
            <a:ext cx="3414395" cy="4552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BsBAAAsBwAANCQAAH8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1165860"/>
            <a:ext cx="5705475" cy="42792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d58E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Carsten’s Farm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uQIAAAAAAADUAw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glAACQBwAAIDcAAHApAAAQAAAAJgAAAAgAAAD//////////w=="/>
              </a:ext>
            </a:extLst>
          </p:cNvPicPr>
          <p:nvPr/>
        </p:nvPicPr>
        <p:blipFill>
          <a:blip r:embed="rId4"/>
          <a:srcRect l="6970" r="9800"/>
          <a:stretch>
            <a:fillRect/>
          </a:stretch>
        </p:blipFill>
        <p:spPr>
          <a:xfrm>
            <a:off x="6141720" y="1229360"/>
            <a:ext cx="2819400" cy="5506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RwEAAAAAAABHAwAAAAAAAAAAAABkAAAAZAAAAAAAAAAjAAAABAAAAGQAAAAXAAAAFAAAAAAAAAAAAAAA/38AAP9/AAAAAAAACQAAAAQAAABpYz48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ABAACvBwAA9REAAI8pAAAQAAAAJgAAAAgAAAD//////////w=="/>
              </a:ext>
            </a:extLst>
          </p:cNvPicPr>
          <p:nvPr/>
        </p:nvPicPr>
        <p:blipFill>
          <a:blip r:embed="rId5"/>
          <a:srcRect l="3270" r="8390"/>
          <a:stretch>
            <a:fillRect/>
          </a:stretch>
        </p:blipFill>
        <p:spPr>
          <a:xfrm>
            <a:off x="182880" y="1249045"/>
            <a:ext cx="2736215" cy="5506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FgQAAAAAAAAaCQ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HUTAACmBwAASCQAAIYpAAAQAAAAJgAAAAgAAAD//////////w=="/>
              </a:ext>
            </a:extLst>
          </p:cNvPicPr>
          <p:nvPr/>
        </p:nvPicPr>
        <p:blipFill>
          <a:blip r:embed="rId6"/>
          <a:srcRect l="10460" r="23300"/>
          <a:stretch>
            <a:fillRect/>
          </a:stretch>
        </p:blipFill>
        <p:spPr>
          <a:xfrm>
            <a:off x="3162935" y="1243330"/>
            <a:ext cx="2734945" cy="55067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WUk5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ферми: </a:t>
            </a:r>
            <a:r>
              <a:rPr lang="en-us" sz="2400" b="1" cap="none">
                <a:latin typeface="Arial-BoldMT" charset="0"/>
                <a:ea typeface="Calibri" pitchFamily="2" charset="-52"/>
                <a:cs typeface="Calibri" pitchFamily="2" charset="-52"/>
              </a:rPr>
              <a:t>Hinerk’s Farms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mJiY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0AEAAB4IAADBNAAARBAAABAAAAAmAAAACAAAAP//////////"/>
              </a:ext>
            </a:extLst>
          </p:cNvSpPr>
          <p:nvPr/>
        </p:nvSpPr>
        <p:spPr>
          <a:xfrm>
            <a:off x="294640" y="1319530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0" indent="0" algn="ctr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Молочна ферма</a:t>
            </a:r>
            <a:endParaRPr lang="uk-ua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6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Основний вид діяльності- догляд за тваринами (доїння, годування, вигін/загін худоба, часткова робота на техніці).</a:t>
            </a: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vYTp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wwhY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qQAAAOoPAACLJAAA7yMAABAAAAAmAAAACAAAAP//////////"/>
              </a:ext>
            </a:extLst>
          </p:cNvSpPr>
          <p:nvPr/>
        </p:nvSpPr>
        <p:spPr>
          <a:xfrm>
            <a:off x="107315" y="2586990"/>
            <a:ext cx="5833110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на території ферми. В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артість – 7 € за добу. В користуванні холодильник, душ, загальна кухня, посуд, </a:t>
            </a:r>
            <a:r>
              <a:rPr lang="en-us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Wi-Fi</a:t>
            </a:r>
            <a:r>
              <a:rPr lang="uk-ua" sz="16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. Їжу потрібно готувати самостійно. Можна користуватись автомобілем фермера для поїздки в магазин.</a:t>
            </a:r>
            <a:endParaRPr lang="ru-ru" sz="1600" b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12 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складає від 1</a:t>
            </a:r>
            <a:r>
              <a:rPr lang="uk-ua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3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 (в середньому).</a:t>
            </a:r>
          </a:p>
          <a:p>
            <a:pPr marL="0" indent="0">
              <a:buNone/>
              <a:defRPr lang="ru-ru"/>
            </a:pPr>
            <a:endParaRPr lang="ru-ru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YkAAAmDwAAVDcAAOc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2462530"/>
            <a:ext cx="3107690" cy="41865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IiHho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cap="none">
                <a:latin typeface="Arial-BoldMT" charset="0"/>
                <a:ea typeface="Calibri" pitchFamily="2" charset="-52"/>
                <a:cs typeface="Calibri" pitchFamily="2" charset="-52"/>
              </a:rPr>
              <a:t>Hinerk’s Farms</a:t>
            </a:r>
            <a:endParaRPr lang="uk-ua" cap="none"/>
          </a:p>
        </p:txBody>
      </p:sp>
      <p:pic>
        <p:nvPicPr>
          <p:cNvPr id="3" name="0-02-05-7240280f7e9e4b7cb2fd942ce0f0a0fddea165e05add15e094be751c34d15fde_ad571f49c0785ba0">
            <a:hlinkClick r:id="" action="ppaction://media"/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LkPAACUCQAAwSUAALQlAAAQAAAAJgAAAAgAAAD//////////w=="/>
              </a:ext>
            </a:extLst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1557020"/>
            <a:ext cx="3581400" cy="4572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" grpId="0" animBg="1" advAuto="0"/>
      <p:bldP spid="3" grpId="1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pFk2ZQIAAAAFAAAA/f///wYAAAABAAAAAAAAAAAAAAAAAAAAAAAAAAoAAAD9////BgAAAAIAAAAAAAAAAAAAAAAAAAAAAAAA"/>
      </p:ext>
    </p:ext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E0u8W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wIAAEsCAACDNQAAUwkAABAAAAAmAAAACAAAAAEgAAAAAAAA"/>
              </a:ext>
            </a:extLst>
          </p:cNvSpPr>
          <p:nvPr>
            <p:ph type="title"/>
          </p:nvPr>
        </p:nvSpPr>
        <p:spPr>
          <a:xfrm>
            <a:off x="469265" y="372745"/>
            <a:ext cx="8229600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3200" b="1" cap="none"/>
              <a:t>Наші розміщення: </a:t>
            </a:r>
            <a:r>
              <a:t/>
            </a:r>
            <a:br/>
            <a:r>
              <a:rPr lang="en-us" sz="3200" b="1" cap="none"/>
              <a:t>Lingen Hotel</a:t>
            </a:r>
            <a:endParaRPr lang="ru-ru" sz="3200" b="1" cap="none"/>
          </a:p>
        </p:txBody>
      </p:sp>
      <p:sp>
        <p:nvSpPr>
          <p:cNvPr id="3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Q/Vy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wEAAMEHAAAENAAA5w8AABAAAAAmAAAACAAAAP//////////"/>
              </a:ext>
            </a:extLst>
          </p:cNvSpPr>
          <p:nvPr/>
        </p:nvSpPr>
        <p:spPr>
          <a:xfrm>
            <a:off x="174625" y="1260475"/>
            <a:ext cx="8281035" cy="132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Місто – </a:t>
            </a:r>
            <a:r>
              <a:rPr lang="en-us" sz="2200" b="1" i="1" cap="none">
                <a:solidFill>
                  <a:srgbClr val="000000"/>
                </a:solidFill>
              </a:rPr>
              <a:t>Lingen</a:t>
            </a:r>
            <a:r>
              <a:rPr lang="en-us" sz="2200" b="1" cap="none">
                <a:solidFill>
                  <a:srgbClr val="000000"/>
                </a:solidFill>
              </a:rPr>
              <a:t>, </a:t>
            </a:r>
            <a:r>
              <a:rPr lang="uk-ua" sz="2200" b="1" cap="none">
                <a:solidFill>
                  <a:srgbClr val="000000"/>
                </a:solidFill>
              </a:rPr>
              <a:t>Німеччина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В середньому – 6 календарних днів стажування на один тиждень, 10 годин</a:t>
            </a:r>
            <a:r>
              <a:rPr lang="en-us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на один календарний</a:t>
            </a:r>
            <a:r>
              <a:rPr lang="en-us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uk-ua" sz="1800" b="1" cap="none">
                <a:solidFill>
                  <a:srgbClr val="231F2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день. </a:t>
            </a:r>
          </a:p>
          <a:p>
            <a:pPr marL="0" indent="0" algn="l">
              <a:buNone/>
              <a:defRPr lang="ru-ru"/>
            </a:pP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Прибирання та підготовка номерів, допомога на кухні, ресторані</a:t>
            </a:r>
            <a:endParaRPr lang="uk-ua" sz="1800" b="1" i="1" cap="none">
              <a:solidFill>
                <a:srgbClr val="000000"/>
              </a:solidFill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LV5Uu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mwAAAPURAAB8JAAA+iUAABAAAAAmAAAACAAAAP//////////"/>
              </a:ext>
            </a:extLst>
          </p:cNvSpPr>
          <p:nvPr/>
        </p:nvSpPr>
        <p:spPr>
          <a:xfrm>
            <a:off x="98425" y="2919095"/>
            <a:ext cx="5832475" cy="325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Умови проживання: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r>
              <a:rPr lang="ru-ru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Проживання в готелі, вартість- 3,08 євро/доба. Надається ланч або обід, в</a:t>
            </a:r>
            <a:r>
              <a:rPr lang="uk-ua" sz="1800" b="1" cap="none">
                <a:solidFill>
                  <a:srgbClr val="000000"/>
                </a:solidFill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артість – 3,30 € за добу. </a:t>
            </a:r>
          </a:p>
          <a:p>
            <a:pPr marL="88900" indent="0" algn="just">
              <a:spcBef>
                <a:spcPts val="0"/>
              </a:spcBef>
              <a:buNone/>
              <a:defRPr lang="ru-ru"/>
            </a:pPr>
            <a:endParaRPr lang="uk-ua" sz="900" cap="none">
              <a:solidFill>
                <a:srgbClr val="000000"/>
              </a:solidFill>
            </a:endParaRPr>
          </a:p>
          <a:p>
            <a:pPr marL="88900" indent="0">
              <a:spcBef>
                <a:spcPts val="0"/>
              </a:spcBef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Оплата:</a:t>
            </a: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Розмір стипендії за стажування складає </a:t>
            </a:r>
            <a:r>
              <a:rPr lang="uk-ua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12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євро за годину мінус податки і оплати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за проживання. </a:t>
            </a:r>
            <a:endParaRPr lang="en-us" sz="1800" b="1" cap="none">
              <a:latin typeface="Times New Roman" pitchFamily="1" charset="-52"/>
              <a:ea typeface="Calibri" pitchFamily="2" charset="-52"/>
              <a:cs typeface="Times New Roman" pitchFamily="1" charset="-52"/>
            </a:endParaRPr>
          </a:p>
          <a:p>
            <a:pPr marL="0" indent="0">
              <a:buNone/>
              <a:defRPr lang="ru-ru"/>
            </a:pP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Стипендія в 2023 році складала 1</a:t>
            </a:r>
            <a:r>
              <a:rPr lang="en-us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700</a:t>
            </a:r>
            <a:r>
              <a:rPr lang="ru-ru" sz="1800" b="1" cap="none">
                <a:latin typeface="Times New Roman" pitchFamily="1" charset="-52"/>
                <a:ea typeface="Calibri" pitchFamily="2" charset="-52"/>
                <a:cs typeface="Times New Roman" pitchFamily="1" charset="-52"/>
              </a:rPr>
              <a:t> євро в місяць</a:t>
            </a:r>
          </a:p>
        </p:txBody>
      </p:sp>
      <p:pic>
        <p:nvPicPr>
          <p:cNvPr id="7" name="Рисунок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MlAADQDwAAqjcAALwn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2570480"/>
            <a:ext cx="2910205" cy="38887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+0fT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3200" b="1" cap="none"/>
              <a:t>Lingen Hotel</a:t>
            </a:r>
            <a:endParaRPr lang="ru-ru" sz="3200" b="1" cap="none"/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DAABhCAAAWhoAAH8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1362075"/>
            <a:ext cx="3796030" cy="52209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8bAABhCAAAfTQAAH8o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500245" y="1362075"/>
            <a:ext cx="4032250" cy="52209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MLDwb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en-us" b="1" cap="none"/>
              <a:t>Lingen Hotel</a:t>
            </a: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cBAACeCAAAgxgAADMm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248285" y="1400810"/>
            <a:ext cx="3736340" cy="48088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GcaAACGCAAAljAAABom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291965" y="1385570"/>
            <a:ext cx="3606165" cy="48082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K+nm4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4P///x4FAABAOAAA2RIAABAAAAAmAAAACAAAAAEgAAAAAAAA"/>
              </a:ext>
            </a:extLst>
          </p:cNvSpPr>
          <p:nvPr>
            <p:ph type="title"/>
          </p:nvPr>
        </p:nvSpPr>
        <p:spPr>
          <a:xfrm>
            <a:off x="-20320" y="831850"/>
            <a:ext cx="9164320" cy="22320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uk-ua" sz="4000" b="1" cap="none"/>
              <a:t>Проведи літо з користю,</a:t>
            </a:r>
            <a:r>
              <a:t/>
            </a:r>
            <a:br/>
            <a:r>
              <a:t/>
            </a:r>
            <a:br/>
            <a:r>
              <a:rPr lang="uk-ua" sz="4000" b="1" cap="none"/>
              <a:t>ВСТИГНИ ЗАПИСАТИСЯ НА РЕЄСТРАЦІЮ</a:t>
            </a:r>
            <a:endParaRPr lang="ru-ru" sz="4000" b="1" cap="none"/>
          </a:p>
        </p:txBody>
      </p:sp>
      <p:pic>
        <p:nvPicPr>
          <p:cNvPr id="3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EA0AAFU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2016125" cy="6781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UVAAD+EQAAkDcAAAo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559175" y="2924810"/>
            <a:ext cx="5473065" cy="3746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O0dpB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wwMAABkdAABMIAAABykAABAgAAAmAAAACAAAAP//////////"/>
              </a:ext>
            </a:extLst>
          </p:cNvSpPr>
          <p:nvPr/>
        </p:nvSpPr>
        <p:spPr>
          <a:xfrm>
            <a:off x="611505" y="4730115"/>
            <a:ext cx="4638675" cy="1939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ru-ru"/>
            </a:pPr>
            <a:r>
              <a:rPr lang="en-us" sz="2400" b="1" cap="none"/>
              <a:t>+380 98 845 6049                          </a:t>
            </a:r>
          </a:p>
          <a:p>
            <a:pPr marL="0" indent="0">
              <a:buNone/>
              <a:defRPr lang="ru-ru"/>
            </a:pPr>
            <a:r>
              <a:rPr lang="uk-ua" sz="2400" b="1" cap="none"/>
              <a:t> +З80673464041      </a:t>
            </a:r>
            <a:endParaRPr lang="en-us" sz="2400" b="1" cap="none"/>
          </a:p>
          <a:p>
            <a:pPr>
              <a:defRPr lang="ru-ru"/>
            </a:pPr>
            <a:r>
              <a:rPr lang="en-us" sz="2400" b="1" cap="none"/>
              <a:t>+380 63 313 7677 </a:t>
            </a:r>
          </a:p>
          <a:p>
            <a:pPr marL="0" indent="0">
              <a:buNone/>
              <a:defRPr lang="ru-ru"/>
            </a:pPr>
            <a:r>
              <a:rPr lang="en-us" sz="2400" b="1" cap="none"/>
              <a:t>@UManWork.Agency</a:t>
            </a:r>
          </a:p>
          <a:p>
            <a:pPr marL="0" indent="0">
              <a:buNone/>
              <a:defRPr lang="ru-ru"/>
            </a:pPr>
            <a:r>
              <a:rPr lang="en-us" sz="2400" b="1" cap="none"/>
              <a:t>@uman.work</a:t>
            </a:r>
            <a:endParaRPr lang="ru-ru" sz="2400" b="1" cap="none"/>
          </a:p>
        </p:txBody>
      </p:sp>
      <p:pic>
        <p:nvPicPr>
          <p:cNvPr id="6" name="Picture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wCAADXHQAA1AMAAF8f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4850765"/>
            <a:ext cx="248920" cy="2489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4CAAAwIgAA1AMAAO4j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34010" y="5557520"/>
            <a:ext cx="288290" cy="2832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MCAAClJAAAuQMAACs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57505" y="5956935"/>
            <a:ext cx="247650" cy="247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1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CsCAADiJgAAsgMAAGko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" y="6320790"/>
            <a:ext cx="248285" cy="248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lbnh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MCAADyHwAAuwMAAHoh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" y="5193030"/>
            <a:ext cx="248920" cy="2489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nwwAACkBAADeOQAAMQgAABAAAAAmAAAACAAAAAEAAAAAAAAA"/>
              </a:ext>
            </a:extLst>
          </p:cNvSpPr>
          <p:nvPr>
            <p:ph type="title"/>
          </p:nvPr>
        </p:nvSpPr>
        <p:spPr>
          <a:xfrm>
            <a:off x="2051685" y="188595"/>
            <a:ext cx="7355205" cy="1143000"/>
          </a:xfrm>
        </p:spPr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Наші програми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E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J/f38A7uzhA8zMzADAwP8Af39/AAAAAAAAAAAAAAAAAAAAAAAAAAAAIQAAABgAAAAUAAAAcAIAACIJAAAQNQAAAg4AABAAAAAmAAAACAAAAAEgAAB/AAAA"/>
              </a:ext>
            </a:extLst>
          </p:cNvSpPr>
          <p:nvPr>
            <p:ph type="body" idx="1"/>
          </p:nvPr>
        </p:nvSpPr>
        <p:spPr>
          <a:xfrm>
            <a:off x="396240" y="1484630"/>
            <a:ext cx="8229600" cy="792480"/>
          </a:xfr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2400" b="1" u="sng" cap="none"/>
              <a:t>Короткотривала програма </a:t>
            </a:r>
            <a:r>
              <a:rPr lang="ru-ru" sz="2400" b="1" cap="none"/>
              <a:t>(1-3 місяці): </a:t>
            </a:r>
          </a:p>
          <a:p>
            <a:pPr marL="0" indent="0">
              <a:buNone/>
              <a:defRPr lang="ru-ru"/>
            </a:pPr>
            <a:r>
              <a:rPr lang="ru-ru" sz="2400" b="1" cap="none"/>
              <a:t>      </a:t>
            </a:r>
            <a:r>
              <a:rPr lang="ru-ru" sz="2400" b="1" i="1" cap="none"/>
              <a:t>Німеччина</a:t>
            </a: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B/f38A7uzhA8zMzADAwP8Af39/AAAAAAAAAAAAAAAAAAAAAAAAAAAAIQAAABgAAAAUAAAAQwIAALsSAADjNAAATBsAABAAAAAmAAAACAAAAP//////////"/>
              </a:ext>
            </a:extLst>
          </p:cNvSpPr>
          <p:nvPr/>
        </p:nvSpPr>
        <p:spPr>
          <a:xfrm>
            <a:off x="367665" y="3044825"/>
            <a:ext cx="8229600" cy="1392555"/>
          </a:xfrm>
          <a:prstGeom prst="rect">
            <a:avLst/>
          </a:prstGeom>
          <a:gradFill flip="none" rotWithShape="0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>
              <a:defRPr lang="ru-ru"/>
            </a:pPr>
            <a:r>
              <a:rPr lang="ru-ru" sz="2400" b="1" u="sng" cap="none"/>
              <a:t>Довготривалі програми </a:t>
            </a:r>
            <a:r>
              <a:rPr lang="ru-ru" sz="2400" b="1" cap="none"/>
              <a:t>(3-12 місяців): </a:t>
            </a:r>
          </a:p>
          <a:p>
            <a:pPr marL="0" indent="0">
              <a:buNone/>
              <a:defRPr lang="ru-ru"/>
            </a:pPr>
            <a:r>
              <a:rPr lang="ru-ru" sz="2400" b="1" cap="none"/>
              <a:t>       </a:t>
            </a:r>
            <a:r>
              <a:rPr lang="ru-ru" sz="2400" b="1" i="1" cap="none"/>
              <a:t>Німеччина, Данія, Швеція, США, Австралія, Канада, </a:t>
            </a:r>
          </a:p>
          <a:p>
            <a:pPr marL="0" indent="0">
              <a:buNone/>
              <a:defRPr lang="ru-ru"/>
            </a:pPr>
            <a:r>
              <a:rPr lang="ru-ru" sz="2400" b="1" i="1" cap="none"/>
              <a:t>        Великобританія</a:t>
            </a:r>
          </a:p>
        </p:txBody>
      </p:sp>
      <p:sp>
        <p:nvSpPr>
          <p:cNvPr id="6" name="Объект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EAAAADAAAA////CP/powBYAAAAAAAAAAAAAAAAAAAAAAAAAAAAAAAAAAAAeAAAAAEAAABAAAAAAAAAAGQAAAAOAQ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UFBc0eAAAAaAAAAAAAAAAAAAAAAAAAAAAAAAAAAAAAECcAABAnAAAAAAAAAAAAAAAAAAAAAFc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powAAAAAAAAAAAAAAAAAAAAAAAAAAAAAAAAAAAAAAAAAAAAAAAAB/f38A7uzhA8zMzADAwP8Af39/AAAAAAAAAAAAAAAAAAAAAAAAAAAAIQAAABgAAAAUAAAA/AEAAEgdAAC2NAAAXyQAABAAAAAmAAAACAAAAP//////////"/>
              </a:ext>
            </a:extLst>
          </p:cNvSpPr>
          <p:nvPr/>
        </p:nvSpPr>
        <p:spPr>
          <a:xfrm>
            <a:off x="322580" y="4759960"/>
            <a:ext cx="8246110" cy="1152525"/>
          </a:xfrm>
          <a:prstGeom prst="rect">
            <a:avLst/>
          </a:prstGeom>
          <a:gradFill flip="none" rotWithShape="0">
            <a:gsLst>
              <a:gs pos="0">
                <a:schemeClr val="bg1">
                  <a:alpha val="13000"/>
                </a:schemeClr>
              </a:gs>
              <a:gs pos="100000">
                <a:srgbClr val="FFE9A3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342900" indent="-3429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32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742950" indent="-28575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8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1143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600200" indent="-228600" algn="l" defTabSz="914400">
              <a:spcBef>
                <a:spcPts val="0"/>
              </a:spcBef>
              <a:buFont typeface="Arial" pitchFamily="2" charset="-52"/>
              <a:buChar char="–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2057400" indent="-228600" algn="l" defTabSz="914400">
              <a:spcBef>
                <a:spcPts val="0"/>
              </a:spcBef>
              <a:buFont typeface="Arial" pitchFamily="2" charset="-52"/>
              <a:buChar char="»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5146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9718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4290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886200" indent="-228600" algn="l" defTabSz="914400">
              <a:spcBef>
                <a:spcPts val="0"/>
              </a:spcBef>
              <a:buFont typeface="Arial" pitchFamily="2" charset="-52"/>
              <a:buChar char="•"/>
              <a:tabLst/>
              <a:defRPr lang="ru-ru" sz="20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>
              <a:defRPr lang="ru-ru"/>
            </a:pPr>
            <a:r>
              <a:rPr lang="uk-ua" sz="2400" b="1" u="sng" cap="none"/>
              <a:t>Професійні </a:t>
            </a:r>
            <a:r>
              <a:rPr lang="ru-ru" sz="2400" b="1" u="sng" cap="none"/>
              <a:t> програми</a:t>
            </a:r>
            <a:r>
              <a:rPr lang="ru-ru" sz="2400" b="1" cap="none"/>
              <a:t>: </a:t>
            </a:r>
          </a:p>
          <a:p>
            <a:pPr marL="0" indent="0">
              <a:buNone/>
              <a:defRPr lang="ru-ru"/>
            </a:pPr>
            <a:r>
              <a:rPr lang="ru-ru" sz="2400" b="1" cap="none"/>
              <a:t>     </a:t>
            </a:r>
            <a:r>
              <a:rPr lang="ru-ru" sz="2400" b="1" i="1" cap="none"/>
              <a:t>США, Канада, Австралія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r1JP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LEBAABwNQAAuQ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Данія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eGSQ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NAQAAFQKAAByMwAAxB8AABAAAAAmAAAACAAAAAEgAAAAAAAA"/>
              </a:ext>
            </a:extLst>
          </p:cNvSpPr>
          <p:nvPr>
            <p:ph type="body" idx="1"/>
          </p:nvPr>
        </p:nvSpPr>
        <p:spPr>
          <a:xfrm>
            <a:off x="683260" y="1678940"/>
            <a:ext cx="7679690" cy="348488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Галузі</a:t>
            </a:r>
            <a:r>
              <a:rPr lang="uk-ua" sz="2200" i="1" cap="none">
                <a:solidFill>
                  <a:srgbClr val="000000"/>
                </a:solidFill>
              </a:rPr>
              <a:t> – тваринництво, рослинництво, овочівництво.</a:t>
            </a: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максимум </a:t>
            </a:r>
            <a:r>
              <a:rPr lang="uk-ua" sz="2200" b="1" i="1" cap="none">
                <a:solidFill>
                  <a:srgbClr val="000000"/>
                </a:solidFill>
              </a:rPr>
              <a:t>18 місяців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–  від </a:t>
            </a:r>
            <a:r>
              <a:rPr lang="uk-ua" sz="2200" b="1" i="1" cap="none">
                <a:solidFill>
                  <a:srgbClr val="000000"/>
                </a:solidFill>
              </a:rPr>
              <a:t>1500 євро/міс брутто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88900" indent="0">
              <a:lnSpc>
                <a:spcPct val="90000"/>
              </a:lnSpc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Студент.</a:t>
            </a: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30 років.</a:t>
            </a:r>
          </a:p>
          <a:p>
            <a:pPr marL="88900" indent="0">
              <a:lnSpc>
                <a:spcPct val="90000"/>
              </a:lnSpc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Англійський  - КЕТ або IELTS – </a:t>
            </a:r>
            <a:endParaRPr lang="en-us" sz="2200" b="1" cap="none">
              <a:solidFill>
                <a:srgbClr val="000000"/>
              </a:solidFill>
            </a:endParaRPr>
          </a:p>
          <a:p>
            <a:pPr marL="88900" indent="0">
              <a:lnSpc>
                <a:spcPct val="90000"/>
              </a:lnSpc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А2 (базовий).</a:t>
            </a:r>
          </a:p>
          <a:p>
            <a:pPr>
              <a:lnSpc>
                <a:spcPct val="90000"/>
              </a:lnSpc>
              <a:defRPr lang="ru-ru"/>
            </a:pPr>
            <a:endParaRPr lang="uk-ua" sz="2200" b="1" cap="none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AAU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Q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PUsAAApAQAAJTcAAEg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308215" y="188595"/>
            <a:ext cx="1656080" cy="995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APPo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wdAAAYFQAAQDgAAAo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23460" y="3429000"/>
            <a:ext cx="4320540" cy="25920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B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- тваринництво  та рослинництво.</a:t>
            </a: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</a:t>
            </a:r>
            <a:r>
              <a:rPr lang="uk-ua" sz="2200" b="1" i="1" cap="none">
                <a:solidFill>
                  <a:srgbClr val="000000"/>
                </a:solidFill>
              </a:rPr>
              <a:t>6 місяців</a:t>
            </a:r>
            <a:r>
              <a:rPr lang="uk-ua" sz="2200" i="1" cap="none">
                <a:solidFill>
                  <a:srgbClr val="000000"/>
                </a:solidFill>
              </a:rPr>
              <a:t>, з можливістю подовження.</a:t>
            </a: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–  в середньому  </a:t>
            </a:r>
            <a:r>
              <a:rPr lang="uk-ua" sz="2200" b="1" i="1" cap="none">
                <a:solidFill>
                  <a:srgbClr val="000000"/>
                </a:solidFill>
              </a:rPr>
              <a:t>800-1100 євро/міс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88900" indent="0"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 або з відповідним</a:t>
            </a: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досвідом роботи.</a:t>
            </a: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28 років. </a:t>
            </a:r>
          </a:p>
          <a:p>
            <a:pPr marL="88900" indent="0"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Англійська  або німецька – </a:t>
            </a:r>
          </a:p>
          <a:p>
            <a:pPr marL="88900" indent="0"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базовий рівень.</a:t>
            </a:r>
          </a:p>
          <a:p>
            <a:pPr>
              <a:defRPr lang="ru-ru"/>
            </a:pPr>
            <a:endParaRPr lang="ru-ru" sz="2200" b="1" cap="none">
              <a:solidFill>
                <a:srgbClr val="000000"/>
              </a:solidFill>
            </a:endParaRPr>
          </a:p>
        </p:txBody>
      </p:sp>
      <p:pic>
        <p:nvPicPr>
          <p:cNvPr id="3" name="Picture 3" descr="C:\Users\Ira\Desktop\фш\sweden_l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QsAADTAAAAuDYAADY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236460" y="133985"/>
            <a:ext cx="1658620" cy="10382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ECAG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GAQAAAwCAAC4NgAAFAkAABAAAAAmAAAACAAAAP//////////"/>
              </a:ext>
            </a:extLst>
          </p:cNvSpPr>
          <p:nvPr/>
        </p:nvSpPr>
        <p:spPr>
          <a:xfrm>
            <a:off x="665480" y="332740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Швеція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2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BAhjA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OYdAAA1FAAAQD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60290" y="3284855"/>
            <a:ext cx="4283710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Галузь</a:t>
            </a:r>
            <a:r>
              <a:rPr lang="ru-ru" sz="2200" i="1" cap="none">
                <a:solidFill>
                  <a:srgbClr val="000000"/>
                </a:solidFill>
              </a:rPr>
              <a:t> - сільське господарство.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- </a:t>
            </a:r>
            <a:r>
              <a:rPr lang="uk-ua" sz="2200" b="1" i="1" cap="none">
                <a:solidFill>
                  <a:srgbClr val="000000"/>
                </a:solidFill>
              </a:rPr>
              <a:t>3 до 18 міс.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від 1400 дол/міс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just">
              <a:buNone/>
              <a:defRPr lang="ru-ru"/>
            </a:pPr>
            <a:r>
              <a:rPr lang="uk-ua" sz="2200" i="1" cap="none">
                <a:solidFill>
                  <a:srgbClr val="000000"/>
                </a:solidFill>
              </a:rPr>
              <a:t>Можливе семестрове навчання  в державному ВУЗі США.  </a:t>
            </a:r>
          </a:p>
          <a:p>
            <a:pPr marL="0" indent="0" algn="just">
              <a:buNone/>
              <a:defRPr lang="ru-ru"/>
            </a:pPr>
            <a:endParaRPr lang="uk-ua" sz="2200" b="1" u="sng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Студент, випускник або 4 роки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досвіду.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35 років.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Розмовна англійська.</a:t>
            </a:r>
          </a:p>
          <a:p>
            <a:pPr>
              <a:defRPr lang="ru-ru"/>
            </a:pPr>
            <a:endParaRPr lang="uk-ua" sz="2200" b="1" cap="none">
              <a:solidFill>
                <a:srgbClr val="000000"/>
              </a:solidFill>
            </a:endParaRPr>
          </a:p>
        </p:txBody>
      </p:sp>
      <p:sp>
        <p:nvSpPr>
          <p:cNvPr id="3" name="Заголовок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США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4" name="Рисунок 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3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3" descr="C:\Users\Ira\Desktop\фш\United_States.gif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u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ApAQAAGjcAAMY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092315" y="188595"/>
            <a:ext cx="1864995" cy="10750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9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MgAACHFQAAQDgAALYj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244465" y="3499485"/>
            <a:ext cx="3899535" cy="23056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- сільське господарство.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12 міс або 2 роки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-  </a:t>
            </a:r>
            <a:r>
              <a:rPr lang="uk-ua" sz="2200" b="1" i="1" cap="none">
                <a:solidFill>
                  <a:srgbClr val="000000"/>
                </a:solidFill>
              </a:rPr>
              <a:t>від 2000 кан.дол/міс</a:t>
            </a:r>
            <a:r>
              <a:rPr lang="uk-ua" sz="2200" i="1" cap="none">
                <a:solidFill>
                  <a:srgbClr val="000000"/>
                </a:solidFill>
              </a:rPr>
              <a:t>..</a:t>
            </a:r>
          </a:p>
          <a:p>
            <a:pPr marL="0" indent="0" algn="just">
              <a:buNone/>
              <a:defRPr lang="ru-ru"/>
            </a:pPr>
            <a:endParaRPr lang="uk-ua" sz="2200" b="1" cap="none">
              <a:solidFill>
                <a:srgbClr val="000000"/>
              </a:solidFill>
            </a:endParaRPr>
          </a:p>
          <a:p>
            <a:pPr marL="0" indent="0" algn="just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Студент, випускник  або 4 роки </a:t>
            </a:r>
          </a:p>
          <a:p>
            <a:pPr marL="0" indent="0" algn="just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досвіду.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35 років.</a:t>
            </a:r>
          </a:p>
          <a:p>
            <a:pPr marL="0" indent="0" algn="just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Розмовна англійська. </a:t>
            </a:r>
          </a:p>
          <a:p>
            <a:pPr>
              <a:defRPr lang="ru-ru"/>
            </a:pPr>
            <a:endParaRPr lang="uk-ua" sz="2200" b="1" cap="none">
              <a:solidFill>
                <a:srgbClr val="000000"/>
              </a:solidFill>
            </a:endParaRPr>
          </a:p>
        </p:txBody>
      </p:sp>
      <p:pic>
        <p:nvPicPr>
          <p:cNvPr id="3" name="Picture 4" descr="C:\Users\Ira\Desktop\фш\600px-Flag_of_Canada_(bordered)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IrAAAgAQAAZjcAABM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72630" y="182880"/>
            <a:ext cx="1932940" cy="967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Канада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9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hMAAJs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3114675" cy="10477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YeAAA1FAAAPT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002530" y="3284855"/>
            <a:ext cx="4139565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Галузь</a:t>
            </a:r>
            <a:r>
              <a:rPr lang="uk-ua" sz="2200" i="1" cap="none">
                <a:solidFill>
                  <a:srgbClr val="000000"/>
                </a:solidFill>
              </a:rPr>
              <a:t> </a:t>
            </a:r>
            <a:r>
              <a:rPr lang="uk-ua" sz="1400" i="1" cap="none">
                <a:solidFill>
                  <a:srgbClr val="000000"/>
                </a:solidFill>
              </a:rPr>
              <a:t>–</a:t>
            </a:r>
            <a:r>
              <a:rPr lang="uk-ua" sz="2200" i="1" cap="none">
                <a:solidFill>
                  <a:srgbClr val="000000"/>
                </a:solidFill>
              </a:rPr>
              <a:t> овочеві та фруктові ферми відкритого та закритого ґрунту; тваринницькі ферми, готельно -ресторанна справа</a:t>
            </a: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Термін</a:t>
            </a:r>
            <a:r>
              <a:rPr lang="uk-ua" sz="2200" i="1" cap="none">
                <a:solidFill>
                  <a:srgbClr val="000000"/>
                </a:solidFill>
              </a:rPr>
              <a:t> – </a:t>
            </a:r>
            <a:r>
              <a:rPr lang="uk-ua" sz="2200" b="1" i="1" cap="none">
                <a:solidFill>
                  <a:srgbClr val="000000"/>
                </a:solidFill>
              </a:rPr>
              <a:t>від 1 до 12 місяців</a:t>
            </a:r>
            <a:r>
              <a:rPr lang="uk-ua" sz="2200" i="1" cap="none">
                <a:solidFill>
                  <a:srgbClr val="000000"/>
                </a:solidFill>
              </a:rPr>
              <a:t>.</a:t>
            </a:r>
          </a:p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Стипендія</a:t>
            </a:r>
            <a:r>
              <a:rPr lang="uk-ua" sz="2200" i="1" cap="none">
                <a:solidFill>
                  <a:srgbClr val="000000"/>
                </a:solidFill>
              </a:rPr>
              <a:t> </a:t>
            </a:r>
            <a:r>
              <a:rPr lang="uk-ua" sz="1400" i="1" cap="none">
                <a:solidFill>
                  <a:srgbClr val="000000"/>
                </a:solidFill>
              </a:rPr>
              <a:t>–</a:t>
            </a:r>
            <a:r>
              <a:rPr lang="uk-ua" sz="2200" i="1" cap="none">
                <a:solidFill>
                  <a:srgbClr val="000000"/>
                </a:solidFill>
              </a:rPr>
              <a:t>  </a:t>
            </a:r>
            <a:r>
              <a:rPr lang="uk-ua" sz="2200" b="1" i="1" cap="none">
                <a:solidFill>
                  <a:srgbClr val="000000"/>
                </a:solidFill>
              </a:rPr>
              <a:t>від 1200 до 2000 євро/міс.</a:t>
            </a:r>
          </a:p>
          <a:p>
            <a:pPr marL="88900" indent="0">
              <a:buNone/>
              <a:defRPr lang="ru-ru"/>
            </a:pPr>
            <a:endParaRPr lang="uk-ua" sz="2400" cap="none">
              <a:solidFill>
                <a:srgbClr val="000000"/>
              </a:solidFill>
            </a:endParaRPr>
          </a:p>
          <a:p>
            <a:pPr marL="88900" indent="0">
              <a:buNone/>
              <a:defRPr lang="ru-ru"/>
            </a:pPr>
            <a:r>
              <a:rPr lang="uk-ua" sz="2200" b="1" u="sng" cap="none">
                <a:solidFill>
                  <a:srgbClr val="000000"/>
                </a:solidFill>
              </a:rPr>
              <a:t>Вимоги</a:t>
            </a: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Студент.</a:t>
            </a:r>
          </a:p>
          <a:p>
            <a:pPr marL="88900" indent="0"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До 30 років. </a:t>
            </a:r>
          </a:p>
          <a:p>
            <a:pPr marL="88900" indent="0"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Англійська  або німецька – </a:t>
            </a:r>
          </a:p>
          <a:p>
            <a:pPr marL="88900" indent="0">
              <a:buNone/>
              <a:defRPr lang="ru-ru"/>
            </a:pPr>
            <a:r>
              <a:rPr lang="ru-ru" sz="2200" b="1" cap="none">
                <a:solidFill>
                  <a:srgbClr val="000000"/>
                </a:solidFill>
              </a:rPr>
              <a:t>початковий</a:t>
            </a:r>
            <a:r>
              <a:rPr lang="ru-ru" sz="2400" b="1" cap="none">
                <a:solidFill>
                  <a:srgbClr val="000000"/>
                </a:solidFill>
              </a:rPr>
              <a:t> </a:t>
            </a:r>
            <a:r>
              <a:rPr lang="ru-ru" sz="2200" b="1" cap="none">
                <a:solidFill>
                  <a:srgbClr val="000000"/>
                </a:solidFill>
              </a:rPr>
              <a:t>або без знання мов</a:t>
            </a:r>
          </a:p>
          <a:p>
            <a:pPr>
              <a:defRPr lang="ru-ru"/>
            </a:pPr>
            <a:endParaRPr lang="ru-ru" sz="2200" b="1" cap="none">
              <a:solidFill>
                <a:srgbClr val="000000"/>
              </a:solidFill>
            </a:endParaRPr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Німеччина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xIAAEU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952750" cy="993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6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ceAAA1FAAAPDgAADA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003165" y="3284855"/>
            <a:ext cx="4138295" cy="27603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0AIAANgJAABwNQAAsCU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  <a:defRPr lang="ru-ru"/>
            </a:pPr>
            <a:r>
              <a:rPr lang="uk-ua" sz="2200" b="1" cap="none">
                <a:solidFill>
                  <a:srgbClr val="000000"/>
                </a:solidFill>
              </a:rPr>
              <a:t>Найпопулярніші програми стажування в Німеччині:</a:t>
            </a:r>
            <a:endParaRPr lang="uk-ua" sz="2200" b="1" i="1" cap="none">
              <a:solidFill>
                <a:srgbClr val="000000"/>
              </a:solidFill>
            </a:endParaRP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Bonn’s Farm</a:t>
            </a: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Dorota’s Farm</a:t>
            </a: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Thomas’s Farm</a:t>
            </a: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Carsten’s Farm</a:t>
            </a: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Hinerk’s Farm</a:t>
            </a:r>
          </a:p>
          <a:p>
            <a:pPr marL="431800">
              <a:buFont typeface="Wingdings" charset="2"/>
              <a:buChar char="§"/>
              <a:defRPr lang="ru-ru"/>
            </a:pPr>
            <a:r>
              <a:rPr lang="en-us" sz="2200" b="1" i="1" cap="none">
                <a:solidFill>
                  <a:srgbClr val="000000"/>
                </a:solidFill>
              </a:rPr>
              <a:t>Lingen Hotel</a:t>
            </a:r>
          </a:p>
        </p:txBody>
      </p:sp>
      <p:pic>
        <p:nvPicPr>
          <p:cNvPr id="3" name="Picture 3" descr="C:\Users\Ira\Desktop\фш\1200px-Flag_of_Germany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D7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ErAACpAAAAVDcAAK0H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92315" y="107315"/>
            <a:ext cx="1901825" cy="11404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Заголовок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pFk2ZR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egQAAH8CAAAaNwAAhwkAABAAAAAmAAAACAAAAP//////////"/>
              </a:ext>
            </a:extLst>
          </p:cNvSpPr>
          <p:nvPr/>
        </p:nvSpPr>
        <p:spPr>
          <a:xfrm>
            <a:off x="727710" y="40576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ctr" defTabSz="914400">
              <a:spcBef>
                <a:spcPts val="0"/>
              </a:spcBef>
              <a:buNone/>
              <a:tabLst/>
              <a:defRPr lang="ru-ru" sz="4400" kern="1" cap="none">
                <a:solidFill>
                  <a:schemeClr val="tx1"/>
                </a:solidFill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  <a:lvl6pPr>
              <a:defRPr lang="ru-ru"/>
            </a:lvl6pPr>
            <a:lvl7pPr>
              <a:defRPr lang="ru-ru"/>
            </a:lvl7pPr>
            <a:lvl8pPr>
              <a:defRPr lang="ru-ru"/>
            </a:lvl8pPr>
            <a:lvl9pPr>
              <a:defRPr lang="ru-ru"/>
            </a:lvl9pPr>
          </a:lstStyle>
          <a:p>
            <a:pPr>
              <a:defRPr lang="ru-ru"/>
            </a:pPr>
            <a:r>
              <a:rPr lang="uk-ua" cap="none">
                <a:latin typeface="Arial Black" pitchFamily="2" charset="-52"/>
                <a:ea typeface="Calibri" pitchFamily="2" charset="-52"/>
                <a:cs typeface="Calibri" pitchFamily="2" charset="-52"/>
              </a:rPr>
              <a:t>Німеччина</a:t>
            </a:r>
            <a:endParaRPr lang="ru-ru" cap="none">
              <a:latin typeface="Arial Black" pitchFamily="2" charset="-52"/>
              <a:ea typeface="Calibri" pitchFamily="2" charset="-52"/>
              <a:cs typeface="Calibri" pitchFamily="2" charset="-52"/>
            </a:endParaRPr>
          </a:p>
        </p:txBody>
      </p:sp>
      <p:pic>
        <p:nvPicPr>
          <p:cNvPr id="5" name="Рисунок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yhA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KkAAAApAQAA0xIAAEU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88595"/>
            <a:ext cx="2952750" cy="993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Рисунок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8CAAC0HAAAkRIAABUp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" y="4665980"/>
            <a:ext cx="2683510" cy="20123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DIDQAAfScAAD8a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0" y="2240280"/>
            <a:ext cx="3035935" cy="2026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I8pAAC+EQAAAzYAAMAi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6755765" y="2884170"/>
            <a:ext cx="2024380" cy="27647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1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pFk2ZR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NAUAAC0HAAAfScAACsp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83280" y="4665980"/>
            <a:ext cx="3035935" cy="20262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Экран (4:3)</PresentationFormat>
  <Paragraphs>156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Arial-BoldMT</vt:lpstr>
      <vt:lpstr>Calibri</vt:lpstr>
      <vt:lpstr>Times New Roman</vt:lpstr>
      <vt:lpstr>Wingdings</vt:lpstr>
      <vt:lpstr>Presentation</vt:lpstr>
      <vt:lpstr>Стажування у країнах Європи, Канаді, США – знайомство з  можливостями для здобувачів вищої освіти</vt:lpstr>
      <vt:lpstr>Про нас</vt:lpstr>
      <vt:lpstr>Наші програми</vt:lpstr>
      <vt:lpstr>Данія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Наші ферми: Bonn’s Farm </vt:lpstr>
      <vt:lpstr>Наші ферми: Dorota’s Farm</vt:lpstr>
      <vt:lpstr>Dorota’s Farm</vt:lpstr>
      <vt:lpstr>Dorota’s Farm</vt:lpstr>
      <vt:lpstr>Dorota’s Farm</vt:lpstr>
      <vt:lpstr>Наші ферми: Thomas’s Farm</vt:lpstr>
      <vt:lpstr>Thomas’s Farm</vt:lpstr>
      <vt:lpstr>Thomas Farm</vt:lpstr>
      <vt:lpstr>Наші ферми: Carsten’s Farm</vt:lpstr>
      <vt:lpstr>Carsten’s Farm</vt:lpstr>
      <vt:lpstr>Carsten’s Farm</vt:lpstr>
      <vt:lpstr>Carsten’s Farm</vt:lpstr>
      <vt:lpstr>Carsten’s Farm</vt:lpstr>
      <vt:lpstr>Наші ферми: Hinerk’s Farms</vt:lpstr>
      <vt:lpstr>Hinerk’s Farms</vt:lpstr>
      <vt:lpstr>Наші розміщення:  Lingen Hotel</vt:lpstr>
      <vt:lpstr>Lingen Hotel</vt:lpstr>
      <vt:lpstr>Lingen Hotel</vt:lpstr>
      <vt:lpstr>Проведи літо з користю,  ВСТИГНИ ЗАПИСАТИСЯ НА РЕЄСТРАЦІЮ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Natasha</dc:creator>
  <cp:keywords/>
  <dc:description/>
  <cp:lastModifiedBy>Людмила</cp:lastModifiedBy>
  <cp:revision>1</cp:revision>
  <dcterms:created xsi:type="dcterms:W3CDTF">2020-10-23T12:13:59Z</dcterms:created>
  <dcterms:modified xsi:type="dcterms:W3CDTF">2023-11-20T18:08:20Z</dcterms:modified>
</cp:coreProperties>
</file>