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Oswald" panose="00000500000000000000" pitchFamily="2" charset="-52"/>
      <p:regular r:id="rId10"/>
      <p:bold r:id="rId11"/>
    </p:embeddedFont>
    <p:embeddedFont>
      <p:font typeface="Oswald Bold" panose="00000800000000000000" charset="-52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2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0.svg"/><Relationship Id="rId18" Type="http://schemas.openxmlformats.org/officeDocument/2006/relationships/image" Target="../media/image18.png"/><Relationship Id="rId3" Type="http://schemas.openxmlformats.org/officeDocument/2006/relationships/image" Target="../media/image24.svg"/><Relationship Id="rId21" Type="http://schemas.openxmlformats.org/officeDocument/2006/relationships/image" Target="../media/image6.svg"/><Relationship Id="rId7" Type="http://schemas.openxmlformats.org/officeDocument/2006/relationships/image" Target="../media/image2.svg"/><Relationship Id="rId12" Type="http://schemas.openxmlformats.org/officeDocument/2006/relationships/image" Target="../media/image9.png"/><Relationship Id="rId17" Type="http://schemas.openxmlformats.org/officeDocument/2006/relationships/image" Target="../media/image12.svg"/><Relationship Id="rId2" Type="http://schemas.openxmlformats.org/officeDocument/2006/relationships/image" Target="../media/image23.png"/><Relationship Id="rId16" Type="http://schemas.openxmlformats.org/officeDocument/2006/relationships/image" Target="../media/image1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8.svg"/><Relationship Id="rId5" Type="http://schemas.openxmlformats.org/officeDocument/2006/relationships/image" Target="../media/image17.svg"/><Relationship Id="rId15" Type="http://schemas.openxmlformats.org/officeDocument/2006/relationships/image" Target="../media/image30.svg"/><Relationship Id="rId23" Type="http://schemas.openxmlformats.org/officeDocument/2006/relationships/image" Target="../media/image22.png"/><Relationship Id="rId10" Type="http://schemas.openxmlformats.org/officeDocument/2006/relationships/image" Target="../media/image27.png"/><Relationship Id="rId19" Type="http://schemas.openxmlformats.org/officeDocument/2006/relationships/image" Target="../media/image19.svg"/><Relationship Id="rId4" Type="http://schemas.openxmlformats.org/officeDocument/2006/relationships/image" Target="../media/image16.png"/><Relationship Id="rId9" Type="http://schemas.openxmlformats.org/officeDocument/2006/relationships/image" Target="../media/image26.svg"/><Relationship Id="rId14" Type="http://schemas.openxmlformats.org/officeDocument/2006/relationships/image" Target="../media/image29.png"/><Relationship Id="rId2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17.svg"/><Relationship Id="rId7" Type="http://schemas.openxmlformats.org/officeDocument/2006/relationships/image" Target="../media/image2.svg"/><Relationship Id="rId12" Type="http://schemas.openxmlformats.org/officeDocument/2006/relationships/image" Target="../media/image29.png"/><Relationship Id="rId2" Type="http://schemas.openxmlformats.org/officeDocument/2006/relationships/image" Target="../media/image16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8.svg"/><Relationship Id="rId5" Type="http://schemas.openxmlformats.org/officeDocument/2006/relationships/image" Target="../media/image24.svg"/><Relationship Id="rId15" Type="http://schemas.openxmlformats.org/officeDocument/2006/relationships/image" Target="../media/image12.sv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sv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3.svg"/><Relationship Id="rId18" Type="http://schemas.openxmlformats.org/officeDocument/2006/relationships/image" Target="../media/image11.png"/><Relationship Id="rId3" Type="http://schemas.openxmlformats.org/officeDocument/2006/relationships/image" Target="../media/image2.svg"/><Relationship Id="rId21" Type="http://schemas.openxmlformats.org/officeDocument/2006/relationships/image" Target="../media/image19.svg"/><Relationship Id="rId7" Type="http://schemas.openxmlformats.org/officeDocument/2006/relationships/image" Target="../media/image6.svg"/><Relationship Id="rId12" Type="http://schemas.openxmlformats.org/officeDocument/2006/relationships/image" Target="../media/image32.png"/><Relationship Id="rId17" Type="http://schemas.openxmlformats.org/officeDocument/2006/relationships/image" Target="../media/image30.svg"/><Relationship Id="rId2" Type="http://schemas.openxmlformats.org/officeDocument/2006/relationships/image" Target="../media/image1.png"/><Relationship Id="rId16" Type="http://schemas.openxmlformats.org/officeDocument/2006/relationships/image" Target="../media/image29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7.svg"/><Relationship Id="rId5" Type="http://schemas.openxmlformats.org/officeDocument/2006/relationships/image" Target="../media/image4.svg"/><Relationship Id="rId15" Type="http://schemas.openxmlformats.org/officeDocument/2006/relationships/image" Target="../media/image10.svg"/><Relationship Id="rId23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12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9.png"/><Relationship Id="rId2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svg"/><Relationship Id="rId18" Type="http://schemas.openxmlformats.org/officeDocument/2006/relationships/image" Target="../media/image35.jpeg"/><Relationship Id="rId3" Type="http://schemas.openxmlformats.org/officeDocument/2006/relationships/image" Target="../media/image17.svg"/><Relationship Id="rId7" Type="http://schemas.openxmlformats.org/officeDocument/2006/relationships/image" Target="../media/image26.svg"/><Relationship Id="rId12" Type="http://schemas.openxmlformats.org/officeDocument/2006/relationships/image" Target="../media/image29.png"/><Relationship Id="rId17" Type="http://schemas.openxmlformats.org/officeDocument/2006/relationships/image" Target="../media/image19.svg"/><Relationship Id="rId2" Type="http://schemas.openxmlformats.org/officeDocument/2006/relationships/image" Target="../media/image16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0.svg"/><Relationship Id="rId5" Type="http://schemas.openxmlformats.org/officeDocument/2006/relationships/image" Target="../media/image24.svg"/><Relationship Id="rId15" Type="http://schemas.openxmlformats.org/officeDocument/2006/relationships/image" Target="../media/image12.svg"/><Relationship Id="rId10" Type="http://schemas.openxmlformats.org/officeDocument/2006/relationships/image" Target="../media/image9.png"/><Relationship Id="rId19" Type="http://schemas.openxmlformats.org/officeDocument/2006/relationships/image" Target="../media/image22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18" Type="http://schemas.openxmlformats.org/officeDocument/2006/relationships/image" Target="../media/image11.png"/><Relationship Id="rId3" Type="http://schemas.openxmlformats.org/officeDocument/2006/relationships/image" Target="../media/image30.svg"/><Relationship Id="rId7" Type="http://schemas.openxmlformats.org/officeDocument/2006/relationships/image" Target="../media/image2.svg"/><Relationship Id="rId12" Type="http://schemas.openxmlformats.org/officeDocument/2006/relationships/image" Target="../media/image7.png"/><Relationship Id="rId17" Type="http://schemas.openxmlformats.org/officeDocument/2006/relationships/image" Target="../media/image37.svg"/><Relationship Id="rId2" Type="http://schemas.openxmlformats.org/officeDocument/2006/relationships/image" Target="../media/image29.png"/><Relationship Id="rId16" Type="http://schemas.openxmlformats.org/officeDocument/2006/relationships/image" Target="../media/image36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6.svg"/><Relationship Id="rId5" Type="http://schemas.openxmlformats.org/officeDocument/2006/relationships/image" Target="../media/image17.svg"/><Relationship Id="rId15" Type="http://schemas.openxmlformats.org/officeDocument/2006/relationships/image" Target="../media/image10.svg"/><Relationship Id="rId10" Type="http://schemas.openxmlformats.org/officeDocument/2006/relationships/image" Target="../media/image5.png"/><Relationship Id="rId19" Type="http://schemas.openxmlformats.org/officeDocument/2006/relationships/image" Target="../media/image12.svg"/><Relationship Id="rId4" Type="http://schemas.openxmlformats.org/officeDocument/2006/relationships/image" Target="../media/image16.png"/><Relationship Id="rId9" Type="http://schemas.openxmlformats.org/officeDocument/2006/relationships/image" Target="../media/image4.sv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18" Type="http://schemas.openxmlformats.org/officeDocument/2006/relationships/image" Target="../media/image11.png"/><Relationship Id="rId3" Type="http://schemas.openxmlformats.org/officeDocument/2006/relationships/image" Target="../media/image30.svg"/><Relationship Id="rId21" Type="http://schemas.openxmlformats.org/officeDocument/2006/relationships/image" Target="../media/image19.svg"/><Relationship Id="rId7" Type="http://schemas.openxmlformats.org/officeDocument/2006/relationships/image" Target="../media/image2.svg"/><Relationship Id="rId12" Type="http://schemas.openxmlformats.org/officeDocument/2006/relationships/image" Target="../media/image7.png"/><Relationship Id="rId17" Type="http://schemas.openxmlformats.org/officeDocument/2006/relationships/image" Target="../media/image33.svg"/><Relationship Id="rId2" Type="http://schemas.openxmlformats.org/officeDocument/2006/relationships/image" Target="../media/image29.png"/><Relationship Id="rId16" Type="http://schemas.openxmlformats.org/officeDocument/2006/relationships/image" Target="../media/image32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6.svg"/><Relationship Id="rId5" Type="http://schemas.openxmlformats.org/officeDocument/2006/relationships/image" Target="../media/image17.svg"/><Relationship Id="rId15" Type="http://schemas.openxmlformats.org/officeDocument/2006/relationships/image" Target="../media/image10.svg"/><Relationship Id="rId23" Type="http://schemas.openxmlformats.org/officeDocument/2006/relationships/image" Target="../media/image38.jpeg"/><Relationship Id="rId10" Type="http://schemas.openxmlformats.org/officeDocument/2006/relationships/image" Target="../media/image5.png"/><Relationship Id="rId19" Type="http://schemas.openxmlformats.org/officeDocument/2006/relationships/image" Target="../media/image12.svg"/><Relationship Id="rId4" Type="http://schemas.openxmlformats.org/officeDocument/2006/relationships/image" Target="../media/image16.png"/><Relationship Id="rId9" Type="http://schemas.openxmlformats.org/officeDocument/2006/relationships/image" Target="../media/image4.svg"/><Relationship Id="rId14" Type="http://schemas.openxmlformats.org/officeDocument/2006/relationships/image" Target="../media/image9.png"/><Relationship Id="rId2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28.svg"/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12" Type="http://schemas.openxmlformats.org/officeDocument/2006/relationships/image" Target="../media/image27.png"/><Relationship Id="rId17" Type="http://schemas.openxmlformats.org/officeDocument/2006/relationships/image" Target="../media/image22.png"/><Relationship Id="rId2" Type="http://schemas.openxmlformats.org/officeDocument/2006/relationships/image" Target="../media/image16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6.svg"/><Relationship Id="rId5" Type="http://schemas.openxmlformats.org/officeDocument/2006/relationships/image" Target="../media/image12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1.png"/><Relationship Id="rId9" Type="http://schemas.openxmlformats.org/officeDocument/2006/relationships/image" Target="../media/image2.sv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46907" y="-3429493"/>
            <a:ext cx="12972285" cy="9729214"/>
            <a:chOff x="0" y="0"/>
            <a:chExt cx="812800" cy="60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203200" y="0"/>
                  </a:moveTo>
                  <a:lnTo>
                    <a:pt x="8128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E362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664758" y="267108"/>
            <a:ext cx="5116433" cy="5116433"/>
          </a:xfrm>
          <a:custGeom>
            <a:avLst/>
            <a:gdLst/>
            <a:ahLst/>
            <a:cxnLst/>
            <a:rect l="l" t="t" r="r" b="b"/>
            <a:pathLst>
              <a:path w="5116433" h="5116433">
                <a:moveTo>
                  <a:pt x="0" y="0"/>
                </a:moveTo>
                <a:lnTo>
                  <a:pt x="5116433" y="0"/>
                </a:lnTo>
                <a:lnTo>
                  <a:pt x="5116433" y="5116433"/>
                </a:lnTo>
                <a:lnTo>
                  <a:pt x="0" y="5116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25101" y="-568607"/>
            <a:ext cx="6858000" cy="5143500"/>
            <a:chOff x="0" y="0"/>
            <a:chExt cx="812800" cy="6096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203200" y="0"/>
                  </a:moveTo>
                  <a:lnTo>
                    <a:pt x="8128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43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2175434" y="687642"/>
            <a:ext cx="2991063" cy="2696704"/>
          </a:xfrm>
          <a:custGeom>
            <a:avLst/>
            <a:gdLst/>
            <a:ahLst/>
            <a:cxnLst/>
            <a:rect l="l" t="t" r="r" b="b"/>
            <a:pathLst>
              <a:path w="2991063" h="2696704">
                <a:moveTo>
                  <a:pt x="0" y="0"/>
                </a:moveTo>
                <a:lnTo>
                  <a:pt x="2991062" y="0"/>
                </a:lnTo>
                <a:lnTo>
                  <a:pt x="2991062" y="2696704"/>
                </a:lnTo>
                <a:lnTo>
                  <a:pt x="0" y="26967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868882" y="9019340"/>
            <a:ext cx="3591752" cy="2307701"/>
          </a:xfrm>
          <a:custGeom>
            <a:avLst/>
            <a:gdLst/>
            <a:ahLst/>
            <a:cxnLst/>
            <a:rect l="l" t="t" r="r" b="b"/>
            <a:pathLst>
              <a:path w="3591752" h="2307701">
                <a:moveTo>
                  <a:pt x="0" y="0"/>
                </a:moveTo>
                <a:lnTo>
                  <a:pt x="3591752" y="0"/>
                </a:lnTo>
                <a:lnTo>
                  <a:pt x="3591752" y="2307701"/>
                </a:lnTo>
                <a:lnTo>
                  <a:pt x="0" y="23077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4222974" y="2003143"/>
            <a:ext cx="12972285" cy="9729214"/>
            <a:chOff x="0" y="0"/>
            <a:chExt cx="812800" cy="609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203200" y="0"/>
                  </a:moveTo>
                  <a:lnTo>
                    <a:pt x="8128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433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5588684" y="8989336"/>
            <a:ext cx="4086214" cy="4086214"/>
          </a:xfrm>
          <a:custGeom>
            <a:avLst/>
            <a:gdLst/>
            <a:ahLst/>
            <a:cxnLst/>
            <a:rect l="l" t="t" r="r" b="b"/>
            <a:pathLst>
              <a:path w="4086214" h="4086214">
                <a:moveTo>
                  <a:pt x="0" y="0"/>
                </a:moveTo>
                <a:lnTo>
                  <a:pt x="4086214" y="0"/>
                </a:lnTo>
                <a:lnTo>
                  <a:pt x="4086214" y="4086214"/>
                </a:lnTo>
                <a:lnTo>
                  <a:pt x="0" y="40862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13968848" y="4794740"/>
            <a:ext cx="7161840" cy="7763513"/>
          </a:xfrm>
          <a:custGeom>
            <a:avLst/>
            <a:gdLst/>
            <a:ahLst/>
            <a:cxnLst/>
            <a:rect l="l" t="t" r="r" b="b"/>
            <a:pathLst>
              <a:path w="7161840" h="7763513">
                <a:moveTo>
                  <a:pt x="7161841" y="0"/>
                </a:moveTo>
                <a:lnTo>
                  <a:pt x="0" y="0"/>
                </a:lnTo>
                <a:lnTo>
                  <a:pt x="0" y="7763512"/>
                </a:lnTo>
                <a:lnTo>
                  <a:pt x="7161841" y="7763512"/>
                </a:lnTo>
                <a:lnTo>
                  <a:pt x="716184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14752784" y="8283857"/>
            <a:ext cx="1148119" cy="114811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F3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791860" y="2825324"/>
            <a:ext cx="429381" cy="42938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F3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 rot="-845625">
            <a:off x="17434735" y="4492668"/>
            <a:ext cx="2991063" cy="2696704"/>
          </a:xfrm>
          <a:custGeom>
            <a:avLst/>
            <a:gdLst/>
            <a:ahLst/>
            <a:cxnLst/>
            <a:rect l="l" t="t" r="r" b="b"/>
            <a:pathLst>
              <a:path w="2991063" h="2696704">
                <a:moveTo>
                  <a:pt x="0" y="0"/>
                </a:moveTo>
                <a:lnTo>
                  <a:pt x="2991063" y="0"/>
                </a:lnTo>
                <a:lnTo>
                  <a:pt x="2991063" y="2696704"/>
                </a:lnTo>
                <a:lnTo>
                  <a:pt x="0" y="26967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535571" y="7699689"/>
            <a:ext cx="424168" cy="430627"/>
          </a:xfrm>
          <a:custGeom>
            <a:avLst/>
            <a:gdLst/>
            <a:ahLst/>
            <a:cxnLst/>
            <a:rect l="l" t="t" r="r" b="b"/>
            <a:pathLst>
              <a:path w="424168" h="430627">
                <a:moveTo>
                  <a:pt x="0" y="0"/>
                </a:moveTo>
                <a:lnTo>
                  <a:pt x="424167" y="0"/>
                </a:lnTo>
                <a:lnTo>
                  <a:pt x="424167" y="430627"/>
                </a:lnTo>
                <a:lnTo>
                  <a:pt x="0" y="4306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AutoShape 24"/>
          <p:cNvSpPr/>
          <p:nvPr/>
        </p:nvSpPr>
        <p:spPr>
          <a:xfrm flipV="1">
            <a:off x="2269871" y="7647342"/>
            <a:ext cx="0" cy="94291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 flipV="1">
            <a:off x="1202196" y="7658859"/>
            <a:ext cx="0" cy="94291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Freeform 26"/>
          <p:cNvSpPr/>
          <p:nvPr/>
        </p:nvSpPr>
        <p:spPr>
          <a:xfrm rot="5805123" flipH="1" flipV="1">
            <a:off x="8960119" y="4371596"/>
            <a:ext cx="1963684" cy="1374579"/>
          </a:xfrm>
          <a:custGeom>
            <a:avLst/>
            <a:gdLst/>
            <a:ahLst/>
            <a:cxnLst/>
            <a:rect l="l" t="t" r="r" b="b"/>
            <a:pathLst>
              <a:path w="1963684" h="1374579">
                <a:moveTo>
                  <a:pt x="1963683" y="1374578"/>
                </a:moveTo>
                <a:lnTo>
                  <a:pt x="0" y="1374578"/>
                </a:lnTo>
                <a:lnTo>
                  <a:pt x="0" y="0"/>
                </a:lnTo>
                <a:lnTo>
                  <a:pt x="1963683" y="0"/>
                </a:lnTo>
                <a:lnTo>
                  <a:pt x="1963683" y="1374578"/>
                </a:lnTo>
                <a:close/>
              </a:path>
            </a:pathLst>
          </a:custGeom>
          <a:blipFill>
            <a:blip r:embed="rId12">
              <a:alphaModFix amt="20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233028" y="2496938"/>
            <a:ext cx="8491083" cy="126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5000" b="1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ОСВІТНЬО-ПРОФЕСІЙНА ПРОГРАМА</a:t>
            </a:r>
          </a:p>
        </p:txBody>
      </p:sp>
      <p:sp>
        <p:nvSpPr>
          <p:cNvPr id="28" name="Freeform 28"/>
          <p:cNvSpPr/>
          <p:nvPr/>
        </p:nvSpPr>
        <p:spPr>
          <a:xfrm>
            <a:off x="10739921" y="1606291"/>
            <a:ext cx="4086214" cy="4086214"/>
          </a:xfrm>
          <a:custGeom>
            <a:avLst/>
            <a:gdLst/>
            <a:ahLst/>
            <a:cxnLst/>
            <a:rect l="l" t="t" r="r" b="b"/>
            <a:pathLst>
              <a:path w="4086214" h="4086214">
                <a:moveTo>
                  <a:pt x="0" y="0"/>
                </a:moveTo>
                <a:lnTo>
                  <a:pt x="4086214" y="0"/>
                </a:lnTo>
                <a:lnTo>
                  <a:pt x="4086214" y="4086214"/>
                </a:lnTo>
                <a:lnTo>
                  <a:pt x="0" y="40862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6410528" flipH="1" flipV="1">
            <a:off x="15563658" y="5697801"/>
            <a:ext cx="1242319" cy="869623"/>
          </a:xfrm>
          <a:custGeom>
            <a:avLst/>
            <a:gdLst/>
            <a:ahLst/>
            <a:cxnLst/>
            <a:rect l="l" t="t" r="r" b="b"/>
            <a:pathLst>
              <a:path w="1242319" h="869623">
                <a:moveTo>
                  <a:pt x="1242319" y="869623"/>
                </a:moveTo>
                <a:lnTo>
                  <a:pt x="0" y="869623"/>
                </a:lnTo>
                <a:lnTo>
                  <a:pt x="0" y="0"/>
                </a:lnTo>
                <a:lnTo>
                  <a:pt x="1242319" y="0"/>
                </a:lnTo>
                <a:lnTo>
                  <a:pt x="1242319" y="869623"/>
                </a:lnTo>
                <a:close/>
              </a:path>
            </a:pathLst>
          </a:custGeom>
          <a:blipFill>
            <a:blip r:embed="rId14">
              <a:alphaModFix amt="20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10027686" y="2003143"/>
            <a:ext cx="6280713" cy="6280713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6"/>
              <a:stretch>
                <a:fillRect l="-3870" r="-66579" b="-13736"/>
              </a:stretch>
            </a:blipFill>
            <a:ln w="295275" cap="sq">
              <a:solidFill>
                <a:srgbClr val="FFBF30"/>
              </a:solidFill>
              <a:prstDash val="solid"/>
              <a:miter/>
            </a:ln>
          </p:spPr>
        </p:sp>
      </p:grpSp>
      <p:sp>
        <p:nvSpPr>
          <p:cNvPr id="32" name="Freeform 32"/>
          <p:cNvSpPr/>
          <p:nvPr/>
        </p:nvSpPr>
        <p:spPr>
          <a:xfrm>
            <a:off x="-1758901" y="8989336"/>
            <a:ext cx="2787601" cy="2369461"/>
          </a:xfrm>
          <a:custGeom>
            <a:avLst/>
            <a:gdLst/>
            <a:ahLst/>
            <a:cxnLst/>
            <a:rect l="l" t="t" r="r" b="b"/>
            <a:pathLst>
              <a:path w="2787601" h="2369461">
                <a:moveTo>
                  <a:pt x="0" y="0"/>
                </a:moveTo>
                <a:lnTo>
                  <a:pt x="2787601" y="0"/>
                </a:lnTo>
                <a:lnTo>
                  <a:pt x="2787601" y="2369460"/>
                </a:lnTo>
                <a:lnTo>
                  <a:pt x="0" y="236946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9999"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grpSp>
        <p:nvGrpSpPr>
          <p:cNvPr id="33" name="Group 33"/>
          <p:cNvGrpSpPr/>
          <p:nvPr/>
        </p:nvGrpSpPr>
        <p:grpSpPr>
          <a:xfrm>
            <a:off x="9506260" y="8066007"/>
            <a:ext cx="435700" cy="435700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F30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 rot="1004432" flipV="1">
            <a:off x="17997942" y="-1003977"/>
            <a:ext cx="2713678" cy="2941656"/>
          </a:xfrm>
          <a:custGeom>
            <a:avLst/>
            <a:gdLst/>
            <a:ahLst/>
            <a:cxnLst/>
            <a:rect l="l" t="t" r="r" b="b"/>
            <a:pathLst>
              <a:path w="2713678" h="2941656">
                <a:moveTo>
                  <a:pt x="0" y="2941656"/>
                </a:moveTo>
                <a:lnTo>
                  <a:pt x="2713678" y="2941656"/>
                </a:lnTo>
                <a:lnTo>
                  <a:pt x="2713678" y="0"/>
                </a:lnTo>
                <a:lnTo>
                  <a:pt x="0" y="0"/>
                </a:lnTo>
                <a:lnTo>
                  <a:pt x="0" y="2941656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 rot="-339065">
            <a:off x="14065228" y="811938"/>
            <a:ext cx="595312" cy="595313"/>
          </a:xfrm>
          <a:custGeom>
            <a:avLst/>
            <a:gdLst/>
            <a:ahLst/>
            <a:cxnLst/>
            <a:rect l="l" t="t" r="r" b="b"/>
            <a:pathLst>
              <a:path w="595312" h="595313">
                <a:moveTo>
                  <a:pt x="0" y="0"/>
                </a:moveTo>
                <a:lnTo>
                  <a:pt x="595313" y="0"/>
                </a:lnTo>
                <a:lnTo>
                  <a:pt x="595313" y="595313"/>
                </a:lnTo>
                <a:lnTo>
                  <a:pt x="0" y="59531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2338188" y="7496361"/>
            <a:ext cx="7883054" cy="2603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799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Спеціальність</a:t>
            </a:r>
            <a:r>
              <a:rPr lang="en-US" sz="2799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ru-RU" sz="2799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С1  «</a:t>
            </a:r>
            <a:r>
              <a:rPr lang="ru-RU" sz="2799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Економіка</a:t>
            </a:r>
            <a:r>
              <a:rPr lang="ru-RU" sz="2799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та </a:t>
            </a:r>
            <a:r>
              <a:rPr lang="ru-RU" sz="2799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міжнародні</a:t>
            </a:r>
            <a:r>
              <a:rPr lang="ru-RU" sz="2799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ru-RU" sz="2799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економічні</a:t>
            </a:r>
            <a:r>
              <a:rPr lang="ru-RU" sz="2799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ru-RU" sz="2799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відносини</a:t>
            </a:r>
            <a:r>
              <a:rPr lang="ru-RU" sz="2799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» </a:t>
            </a:r>
            <a:endParaRPr lang="en-US" sz="2799" dirty="0">
              <a:solidFill>
                <a:srgbClr val="0E3626"/>
              </a:solidFill>
              <a:latin typeface="Oswald"/>
              <a:ea typeface="Oswald"/>
              <a:cs typeface="Oswald"/>
              <a:sym typeface="Oswald"/>
            </a:endParaRPr>
          </a:p>
          <a:p>
            <a:pPr algn="l">
              <a:lnSpc>
                <a:spcPts val="2939"/>
              </a:lnSpc>
            </a:pPr>
            <a:r>
              <a:rPr lang="en-US" sz="2799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Галузь</a:t>
            </a:r>
            <a:r>
              <a:rPr lang="en-US" sz="2799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799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знань</a:t>
            </a:r>
            <a:r>
              <a:rPr lang="en-US" sz="2799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- </a:t>
            </a:r>
            <a:r>
              <a:rPr lang="ru-RU" sz="2799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С «</a:t>
            </a:r>
            <a:r>
              <a:rPr lang="ru-RU" sz="2799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Соціальні</a:t>
            </a:r>
            <a:r>
              <a:rPr lang="ru-RU" sz="2799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науки, </a:t>
            </a:r>
            <a:r>
              <a:rPr lang="ru-RU" sz="2799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журналістика</a:t>
            </a:r>
            <a:r>
              <a:rPr lang="ru-RU" sz="2799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ru-RU" sz="2799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інформація</a:t>
            </a:r>
            <a:r>
              <a:rPr lang="ru-RU" sz="2799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та </a:t>
            </a:r>
            <a:r>
              <a:rPr lang="ru-RU" sz="2799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міжнародні</a:t>
            </a:r>
            <a:r>
              <a:rPr lang="ru-RU" sz="2799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ru-RU" sz="2799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відносини</a:t>
            </a:r>
            <a:r>
              <a:rPr lang="ru-RU" sz="2799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» </a:t>
            </a:r>
          </a:p>
          <a:p>
            <a:pPr algn="l">
              <a:lnSpc>
                <a:spcPts val="2939"/>
              </a:lnSpc>
            </a:pPr>
            <a:r>
              <a:rPr lang="ru-RU" sz="2799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Освітня</a:t>
            </a:r>
            <a:r>
              <a:rPr lang="ru-RU" sz="2799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ru-RU" sz="2799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кваліфікація</a:t>
            </a:r>
            <a:r>
              <a:rPr lang="ru-RU" sz="2799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: </a:t>
            </a:r>
            <a:r>
              <a:rPr lang="ru-RU" sz="2799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магістр</a:t>
            </a:r>
            <a:r>
              <a:rPr lang="ru-RU" sz="2799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з </a:t>
            </a:r>
            <a:r>
              <a:rPr lang="ru-RU" sz="2799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економіки</a:t>
            </a:r>
            <a:r>
              <a:rPr lang="ru-RU" sz="2799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</a:p>
          <a:p>
            <a:pPr algn="l">
              <a:lnSpc>
                <a:spcPts val="2939"/>
              </a:lnSpc>
            </a:pPr>
            <a:r>
              <a:rPr lang="ru-RU" sz="2799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Назва</a:t>
            </a:r>
            <a:r>
              <a:rPr lang="ru-RU" sz="2799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ru-RU" sz="2799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спеціалізації</a:t>
            </a:r>
            <a:r>
              <a:rPr lang="ru-RU" sz="2799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: С1.01 </a:t>
            </a:r>
            <a:r>
              <a:rPr lang="ru-RU" sz="2799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Економіка</a:t>
            </a:r>
            <a:r>
              <a:rPr lang="ru-RU" sz="2799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uk-UA" sz="2799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lang="en-US" sz="2799" dirty="0">
              <a:solidFill>
                <a:srgbClr val="0E3626"/>
              </a:solidFill>
              <a:latin typeface="Oswald"/>
              <a:ea typeface="Oswald"/>
              <a:cs typeface="Oswald"/>
              <a:sym typeface="Oswald"/>
            </a:endParaRPr>
          </a:p>
          <a:p>
            <a:pPr algn="l">
              <a:lnSpc>
                <a:spcPts val="2939"/>
              </a:lnSpc>
            </a:pPr>
            <a:endParaRPr lang="en-US" sz="2799" dirty="0">
              <a:solidFill>
                <a:srgbClr val="0E362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9" name="Freeform 39"/>
          <p:cNvSpPr/>
          <p:nvPr/>
        </p:nvSpPr>
        <p:spPr>
          <a:xfrm>
            <a:off x="4083214" y="4507775"/>
            <a:ext cx="2787601" cy="2369461"/>
          </a:xfrm>
          <a:custGeom>
            <a:avLst/>
            <a:gdLst/>
            <a:ahLst/>
            <a:cxnLst/>
            <a:rect l="l" t="t" r="r" b="b"/>
            <a:pathLst>
              <a:path w="2787601" h="2369461">
                <a:moveTo>
                  <a:pt x="0" y="0"/>
                </a:moveTo>
                <a:lnTo>
                  <a:pt x="2787601" y="0"/>
                </a:lnTo>
                <a:lnTo>
                  <a:pt x="2787601" y="2369461"/>
                </a:lnTo>
                <a:lnTo>
                  <a:pt x="0" y="236946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9999"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1028700" y="5439222"/>
            <a:ext cx="8286428" cy="1153931"/>
            <a:chOff x="0" y="0"/>
            <a:chExt cx="2182434" cy="303916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2182434" cy="303916"/>
            </a:xfrm>
            <a:custGeom>
              <a:avLst/>
              <a:gdLst/>
              <a:ahLst/>
              <a:cxnLst/>
              <a:rect l="l" t="t" r="r" b="b"/>
              <a:pathLst>
                <a:path w="2182434" h="303916">
                  <a:moveTo>
                    <a:pt x="93429" y="0"/>
                  </a:moveTo>
                  <a:lnTo>
                    <a:pt x="2089005" y="0"/>
                  </a:lnTo>
                  <a:cubicBezTo>
                    <a:pt x="2113784" y="0"/>
                    <a:pt x="2137548" y="9843"/>
                    <a:pt x="2155069" y="27365"/>
                  </a:cubicBezTo>
                  <a:cubicBezTo>
                    <a:pt x="2172590" y="44886"/>
                    <a:pt x="2182434" y="68650"/>
                    <a:pt x="2182434" y="93429"/>
                  </a:cubicBezTo>
                  <a:lnTo>
                    <a:pt x="2182434" y="210487"/>
                  </a:lnTo>
                  <a:cubicBezTo>
                    <a:pt x="2182434" y="262086"/>
                    <a:pt x="2140604" y="303916"/>
                    <a:pt x="2089005" y="303916"/>
                  </a:cubicBezTo>
                  <a:lnTo>
                    <a:pt x="93429" y="303916"/>
                  </a:lnTo>
                  <a:cubicBezTo>
                    <a:pt x="41830" y="303916"/>
                    <a:pt x="0" y="262086"/>
                    <a:pt x="0" y="210487"/>
                  </a:cubicBezTo>
                  <a:lnTo>
                    <a:pt x="0" y="93429"/>
                  </a:lnTo>
                  <a:cubicBezTo>
                    <a:pt x="0" y="41830"/>
                    <a:pt x="41830" y="0"/>
                    <a:pt x="93429" y="0"/>
                  </a:cubicBezTo>
                  <a:close/>
                </a:path>
              </a:pathLst>
            </a:custGeom>
            <a:solidFill>
              <a:srgbClr val="FFBF30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-57150"/>
              <a:ext cx="2182434" cy="3610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sp>
        <p:nvSpPr>
          <p:cNvPr id="43" name="Freeform 43"/>
          <p:cNvSpPr/>
          <p:nvPr/>
        </p:nvSpPr>
        <p:spPr>
          <a:xfrm>
            <a:off x="1393723" y="5595252"/>
            <a:ext cx="829242" cy="841870"/>
          </a:xfrm>
          <a:custGeom>
            <a:avLst/>
            <a:gdLst/>
            <a:ahLst/>
            <a:cxnLst/>
            <a:rect l="l" t="t" r="r" b="b"/>
            <a:pathLst>
              <a:path w="829242" h="841870">
                <a:moveTo>
                  <a:pt x="0" y="0"/>
                </a:moveTo>
                <a:lnTo>
                  <a:pt x="829242" y="0"/>
                </a:lnTo>
                <a:lnTo>
                  <a:pt x="829242" y="841871"/>
                </a:lnTo>
                <a:lnTo>
                  <a:pt x="0" y="84187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44" name="TextBox 44"/>
          <p:cNvSpPr txBox="1"/>
          <p:nvPr/>
        </p:nvSpPr>
        <p:spPr>
          <a:xfrm>
            <a:off x="2594440" y="5655825"/>
            <a:ext cx="6087057" cy="73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5"/>
              </a:lnSpc>
            </a:pPr>
            <a:r>
              <a:rPr lang="en-US" sz="250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другий (магістерський) рівень підготовки здобувачів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61593" y="3979298"/>
            <a:ext cx="10278328" cy="859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5"/>
              </a:lnSpc>
            </a:pPr>
            <a:r>
              <a:rPr lang="en-US" sz="6500" b="1">
                <a:solidFill>
                  <a:srgbClr val="169144"/>
                </a:solidFill>
                <a:latin typeface="Oswald Bold"/>
                <a:ea typeface="Oswald Bold"/>
                <a:cs typeface="Oswald Bold"/>
                <a:sym typeface="Oswald Bold"/>
              </a:rPr>
              <a:t>“ЕКОНОМІКА”</a:t>
            </a:r>
          </a:p>
        </p:txBody>
      </p:sp>
      <p:sp>
        <p:nvSpPr>
          <p:cNvPr id="46" name="Freeform 46"/>
          <p:cNvSpPr/>
          <p:nvPr/>
        </p:nvSpPr>
        <p:spPr>
          <a:xfrm rot="250512">
            <a:off x="17252112" y="6744841"/>
            <a:ext cx="595312" cy="595313"/>
          </a:xfrm>
          <a:custGeom>
            <a:avLst/>
            <a:gdLst/>
            <a:ahLst/>
            <a:cxnLst/>
            <a:rect l="l" t="t" r="r" b="b"/>
            <a:pathLst>
              <a:path w="595312" h="595313">
                <a:moveTo>
                  <a:pt x="0" y="0"/>
                </a:moveTo>
                <a:lnTo>
                  <a:pt x="595313" y="0"/>
                </a:lnTo>
                <a:lnTo>
                  <a:pt x="595313" y="595312"/>
                </a:lnTo>
                <a:lnTo>
                  <a:pt x="0" y="59531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 rot="-339065">
            <a:off x="9198950" y="2222439"/>
            <a:ext cx="437011" cy="437011"/>
          </a:xfrm>
          <a:custGeom>
            <a:avLst/>
            <a:gdLst/>
            <a:ahLst/>
            <a:cxnLst/>
            <a:rect l="l" t="t" r="r" b="b"/>
            <a:pathLst>
              <a:path w="437011" h="437011">
                <a:moveTo>
                  <a:pt x="0" y="0"/>
                </a:moveTo>
                <a:lnTo>
                  <a:pt x="437011" y="0"/>
                </a:lnTo>
                <a:lnTo>
                  <a:pt x="437011" y="437012"/>
                </a:lnTo>
                <a:lnTo>
                  <a:pt x="0" y="43701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 rot="-339065">
            <a:off x="8687515" y="9039794"/>
            <a:ext cx="437011" cy="437011"/>
          </a:xfrm>
          <a:custGeom>
            <a:avLst/>
            <a:gdLst/>
            <a:ahLst/>
            <a:cxnLst/>
            <a:rect l="l" t="t" r="r" b="b"/>
            <a:pathLst>
              <a:path w="437011" h="437011">
                <a:moveTo>
                  <a:pt x="0" y="0"/>
                </a:moveTo>
                <a:lnTo>
                  <a:pt x="437011" y="0"/>
                </a:lnTo>
                <a:lnTo>
                  <a:pt x="437011" y="437012"/>
                </a:lnTo>
                <a:lnTo>
                  <a:pt x="0" y="43701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5549163" y="-2160046"/>
            <a:ext cx="5694060" cy="4839951"/>
          </a:xfrm>
          <a:custGeom>
            <a:avLst/>
            <a:gdLst/>
            <a:ahLst/>
            <a:cxnLst/>
            <a:rect l="l" t="t" r="r" b="b"/>
            <a:pathLst>
              <a:path w="5694060" h="4839951">
                <a:moveTo>
                  <a:pt x="0" y="0"/>
                </a:moveTo>
                <a:lnTo>
                  <a:pt x="5694059" y="0"/>
                </a:lnTo>
                <a:lnTo>
                  <a:pt x="5694059" y="4839951"/>
                </a:lnTo>
                <a:lnTo>
                  <a:pt x="0" y="483995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5000"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50" name="TextBox 50"/>
          <p:cNvSpPr txBox="1"/>
          <p:nvPr/>
        </p:nvSpPr>
        <p:spPr>
          <a:xfrm>
            <a:off x="926372" y="403596"/>
            <a:ext cx="10425656" cy="399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6"/>
              </a:lnSpc>
            </a:pPr>
            <a:r>
              <a:rPr lang="en-US" sz="3100" b="1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УМАНСЬКИЙ НАЦІОНАЛЬНИЙ УНІВЕРСИТЕТ 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26372" y="917312"/>
            <a:ext cx="10425656" cy="399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6"/>
              </a:lnSpc>
            </a:pPr>
            <a:r>
              <a:rPr lang="en-US" sz="3100" b="1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ФАКУЛЬТЕТ ЕКОНОМІКИ І ПІДПРИЄМНИЦТВА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113391" y="1430900"/>
            <a:ext cx="10425656" cy="399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6"/>
              </a:lnSpc>
            </a:pPr>
            <a:r>
              <a:rPr lang="en-US" sz="3100" b="1">
                <a:solidFill>
                  <a:srgbClr val="169144"/>
                </a:solidFill>
                <a:latin typeface="Oswald Bold"/>
                <a:ea typeface="Oswald Bold"/>
                <a:cs typeface="Oswald Bold"/>
                <a:sym typeface="Oswald Bold"/>
              </a:rPr>
              <a:t>КАФЕДРА ЕКОНОМІКИ</a:t>
            </a:r>
          </a:p>
        </p:txBody>
      </p:sp>
      <p:sp>
        <p:nvSpPr>
          <p:cNvPr id="53" name="Freeform 53"/>
          <p:cNvSpPr/>
          <p:nvPr/>
        </p:nvSpPr>
        <p:spPr>
          <a:xfrm>
            <a:off x="145338" y="179385"/>
            <a:ext cx="781035" cy="781035"/>
          </a:xfrm>
          <a:custGeom>
            <a:avLst/>
            <a:gdLst/>
            <a:ahLst/>
            <a:cxnLst/>
            <a:rect l="l" t="t" r="r" b="b"/>
            <a:pathLst>
              <a:path w="781035" h="781035">
                <a:moveTo>
                  <a:pt x="0" y="0"/>
                </a:moveTo>
                <a:lnTo>
                  <a:pt x="781034" y="0"/>
                </a:lnTo>
                <a:lnTo>
                  <a:pt x="781034" y="781035"/>
                </a:lnTo>
                <a:lnTo>
                  <a:pt x="0" y="781035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9315128" y="2201237"/>
            <a:ext cx="10466619" cy="11345928"/>
          </a:xfrm>
          <a:custGeom>
            <a:avLst/>
            <a:gdLst/>
            <a:ahLst/>
            <a:cxnLst/>
            <a:rect l="l" t="t" r="r" b="b"/>
            <a:pathLst>
              <a:path w="10466619" h="11345928">
                <a:moveTo>
                  <a:pt x="10466618" y="0"/>
                </a:moveTo>
                <a:lnTo>
                  <a:pt x="0" y="0"/>
                </a:lnTo>
                <a:lnTo>
                  <a:pt x="0" y="11345928"/>
                </a:lnTo>
                <a:lnTo>
                  <a:pt x="10466618" y="11345928"/>
                </a:lnTo>
                <a:lnTo>
                  <a:pt x="104666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293352" y="7668101"/>
            <a:ext cx="4878747" cy="4146935"/>
          </a:xfrm>
          <a:custGeom>
            <a:avLst/>
            <a:gdLst/>
            <a:ahLst/>
            <a:cxnLst/>
            <a:rect l="l" t="t" r="r" b="b"/>
            <a:pathLst>
              <a:path w="4878747" h="4146935">
                <a:moveTo>
                  <a:pt x="0" y="0"/>
                </a:moveTo>
                <a:lnTo>
                  <a:pt x="4878747" y="0"/>
                </a:lnTo>
                <a:lnTo>
                  <a:pt x="4878747" y="4146935"/>
                </a:lnTo>
                <a:lnTo>
                  <a:pt x="0" y="41469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828270" y="7007886"/>
            <a:ext cx="2862060" cy="2862060"/>
          </a:xfrm>
          <a:custGeom>
            <a:avLst/>
            <a:gdLst/>
            <a:ahLst/>
            <a:cxnLst/>
            <a:rect l="l" t="t" r="r" b="b"/>
            <a:pathLst>
              <a:path w="2862060" h="2862060">
                <a:moveTo>
                  <a:pt x="0" y="0"/>
                </a:moveTo>
                <a:lnTo>
                  <a:pt x="2862060" y="0"/>
                </a:lnTo>
                <a:lnTo>
                  <a:pt x="2862060" y="2862060"/>
                </a:lnTo>
                <a:lnTo>
                  <a:pt x="0" y="28620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4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558650" y="1472522"/>
            <a:ext cx="1714622" cy="1457429"/>
          </a:xfrm>
          <a:custGeom>
            <a:avLst/>
            <a:gdLst/>
            <a:ahLst/>
            <a:cxnLst/>
            <a:rect l="l" t="t" r="r" b="b"/>
            <a:pathLst>
              <a:path w="1714622" h="1457429">
                <a:moveTo>
                  <a:pt x="0" y="0"/>
                </a:moveTo>
                <a:lnTo>
                  <a:pt x="1714623" y="0"/>
                </a:lnTo>
                <a:lnTo>
                  <a:pt x="1714623" y="1457430"/>
                </a:lnTo>
                <a:lnTo>
                  <a:pt x="0" y="14574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310798" y="5556110"/>
            <a:ext cx="2063273" cy="1753782"/>
          </a:xfrm>
          <a:custGeom>
            <a:avLst/>
            <a:gdLst/>
            <a:ahLst/>
            <a:cxnLst/>
            <a:rect l="l" t="t" r="r" b="b"/>
            <a:pathLst>
              <a:path w="2063273" h="1753782">
                <a:moveTo>
                  <a:pt x="0" y="0"/>
                </a:moveTo>
                <a:lnTo>
                  <a:pt x="2063273" y="0"/>
                </a:lnTo>
                <a:lnTo>
                  <a:pt x="2063273" y="1753782"/>
                </a:lnTo>
                <a:lnTo>
                  <a:pt x="0" y="17537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154590" y="-2469369"/>
            <a:ext cx="5494831" cy="4670606"/>
          </a:xfrm>
          <a:custGeom>
            <a:avLst/>
            <a:gdLst/>
            <a:ahLst/>
            <a:cxnLst/>
            <a:rect l="l" t="t" r="r" b="b"/>
            <a:pathLst>
              <a:path w="5494831" h="4670606">
                <a:moveTo>
                  <a:pt x="0" y="0"/>
                </a:moveTo>
                <a:lnTo>
                  <a:pt x="5494830" y="0"/>
                </a:lnTo>
                <a:lnTo>
                  <a:pt x="5494830" y="4670606"/>
                </a:lnTo>
                <a:lnTo>
                  <a:pt x="0" y="4670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3086330" y="5936511"/>
            <a:ext cx="5759629" cy="6243501"/>
          </a:xfrm>
          <a:custGeom>
            <a:avLst/>
            <a:gdLst/>
            <a:ahLst/>
            <a:cxnLst/>
            <a:rect l="l" t="t" r="r" b="b"/>
            <a:pathLst>
              <a:path w="5759629" h="6243501">
                <a:moveTo>
                  <a:pt x="5759629" y="0"/>
                </a:moveTo>
                <a:lnTo>
                  <a:pt x="0" y="0"/>
                </a:lnTo>
                <a:lnTo>
                  <a:pt x="0" y="6243500"/>
                </a:lnTo>
                <a:lnTo>
                  <a:pt x="5759629" y="6243500"/>
                </a:lnTo>
                <a:lnTo>
                  <a:pt x="575962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845625">
            <a:off x="17120083" y="4320993"/>
            <a:ext cx="3773519" cy="3402157"/>
          </a:xfrm>
          <a:custGeom>
            <a:avLst/>
            <a:gdLst/>
            <a:ahLst/>
            <a:cxnLst/>
            <a:rect l="l" t="t" r="r" b="b"/>
            <a:pathLst>
              <a:path w="3773519" h="3402157">
                <a:moveTo>
                  <a:pt x="0" y="0"/>
                </a:moveTo>
                <a:lnTo>
                  <a:pt x="3773519" y="0"/>
                </a:lnTo>
                <a:lnTo>
                  <a:pt x="3773519" y="3402157"/>
                </a:lnTo>
                <a:lnTo>
                  <a:pt x="0" y="340215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912020" y="2260873"/>
            <a:ext cx="4539882" cy="969363"/>
            <a:chOff x="0" y="0"/>
            <a:chExt cx="6053176" cy="1292484"/>
          </a:xfrm>
        </p:grpSpPr>
        <p:sp>
          <p:nvSpPr>
            <p:cNvPr id="11" name="Freeform 11"/>
            <p:cNvSpPr/>
            <p:nvPr/>
          </p:nvSpPr>
          <p:spPr>
            <a:xfrm>
              <a:off x="129742" y="19910"/>
              <a:ext cx="1253485" cy="1272574"/>
            </a:xfrm>
            <a:custGeom>
              <a:avLst/>
              <a:gdLst/>
              <a:ahLst/>
              <a:cxnLst/>
              <a:rect l="l" t="t" r="r" b="b"/>
              <a:pathLst>
                <a:path w="1253485" h="1272574">
                  <a:moveTo>
                    <a:pt x="0" y="0"/>
                  </a:moveTo>
                  <a:lnTo>
                    <a:pt x="1253485" y="0"/>
                  </a:lnTo>
                  <a:lnTo>
                    <a:pt x="1253485" y="1272574"/>
                  </a:lnTo>
                  <a:lnTo>
                    <a:pt x="0" y="12725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AutoShape 12"/>
            <p:cNvSpPr/>
            <p:nvPr/>
          </p:nvSpPr>
          <p:spPr>
            <a:xfrm flipV="1">
              <a:off x="1566096" y="35266"/>
              <a:ext cx="0" cy="1257218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 flipV="1">
              <a:off x="25400" y="0"/>
              <a:ext cx="0" cy="1257218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4" name="Group 14"/>
            <p:cNvGrpSpPr/>
            <p:nvPr/>
          </p:nvGrpSpPr>
          <p:grpSpPr>
            <a:xfrm>
              <a:off x="1895679" y="35266"/>
              <a:ext cx="4157497" cy="1257218"/>
              <a:chOff x="0" y="0"/>
              <a:chExt cx="821234" cy="24833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21234" cy="248339"/>
              </a:xfrm>
              <a:custGeom>
                <a:avLst/>
                <a:gdLst/>
                <a:ahLst/>
                <a:cxnLst/>
                <a:rect l="l" t="t" r="r" b="b"/>
                <a:pathLst>
                  <a:path w="821234" h="248339">
                    <a:moveTo>
                      <a:pt x="124170" y="0"/>
                    </a:moveTo>
                    <a:lnTo>
                      <a:pt x="697064" y="0"/>
                    </a:lnTo>
                    <a:cubicBezTo>
                      <a:pt x="729996" y="0"/>
                      <a:pt x="761579" y="13082"/>
                      <a:pt x="784866" y="36368"/>
                    </a:cubicBezTo>
                    <a:cubicBezTo>
                      <a:pt x="808152" y="59655"/>
                      <a:pt x="821234" y="91238"/>
                      <a:pt x="821234" y="124170"/>
                    </a:cubicBezTo>
                    <a:lnTo>
                      <a:pt x="821234" y="124170"/>
                    </a:lnTo>
                    <a:cubicBezTo>
                      <a:pt x="821234" y="157102"/>
                      <a:pt x="808152" y="188685"/>
                      <a:pt x="784866" y="211971"/>
                    </a:cubicBezTo>
                    <a:cubicBezTo>
                      <a:pt x="761579" y="235257"/>
                      <a:pt x="729996" y="248339"/>
                      <a:pt x="697064" y="248339"/>
                    </a:cubicBezTo>
                    <a:lnTo>
                      <a:pt x="124170" y="248339"/>
                    </a:lnTo>
                    <a:cubicBezTo>
                      <a:pt x="91238" y="248339"/>
                      <a:pt x="59655" y="235257"/>
                      <a:pt x="36368" y="211971"/>
                    </a:cubicBezTo>
                    <a:cubicBezTo>
                      <a:pt x="13082" y="188685"/>
                      <a:pt x="0" y="157102"/>
                      <a:pt x="0" y="124170"/>
                    </a:cubicBezTo>
                    <a:lnTo>
                      <a:pt x="0" y="124170"/>
                    </a:lnTo>
                    <a:cubicBezTo>
                      <a:pt x="0" y="91238"/>
                      <a:pt x="13082" y="59655"/>
                      <a:pt x="36368" y="36368"/>
                    </a:cubicBezTo>
                    <a:cubicBezTo>
                      <a:pt x="59655" y="13082"/>
                      <a:pt x="91238" y="0"/>
                      <a:pt x="124170" y="0"/>
                    </a:cubicBezTo>
                    <a:close/>
                  </a:path>
                </a:pathLst>
              </a:custGeom>
              <a:solidFill>
                <a:srgbClr val="169144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57150"/>
                <a:ext cx="821234" cy="3054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04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2736966" y="98084"/>
              <a:ext cx="2474923" cy="915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b="1" dirty="0">
                  <a:solidFill>
                    <a:srgbClr val="FFFFFF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МІСІЯ: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52475" y="3295840"/>
            <a:ext cx="9600073" cy="2071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50"/>
              </a:lnSpc>
            </a:pPr>
            <a:r>
              <a:rPr lang="en-US" sz="4000" b="1" i="1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r>
              <a:rPr lang="ru-RU" sz="4000" b="1" i="1" dirty="0"/>
              <a:t>Ми </a:t>
            </a:r>
            <a:r>
              <a:rPr lang="ru-RU" sz="4000" b="1" i="1" dirty="0" err="1"/>
              <a:t>готуємо</a:t>
            </a:r>
            <a:r>
              <a:rPr lang="ru-RU" sz="4000" b="1" i="1" dirty="0"/>
              <a:t> </a:t>
            </a:r>
            <a:r>
              <a:rPr lang="ru-RU" sz="4000" b="1" i="1" dirty="0" err="1"/>
              <a:t>економістів-стратегів</a:t>
            </a:r>
            <a:r>
              <a:rPr lang="ru-RU" sz="4000" b="1" i="1" dirty="0"/>
              <a:t> </a:t>
            </a:r>
            <a:r>
              <a:rPr lang="ru-RU" sz="4000" b="1" i="1" dirty="0" err="1"/>
              <a:t>нової</a:t>
            </a:r>
            <a:r>
              <a:rPr lang="ru-RU" sz="4000" b="1" i="1" dirty="0"/>
              <a:t> </a:t>
            </a:r>
            <a:r>
              <a:rPr lang="ru-RU" sz="4000" b="1" i="1" dirty="0" err="1"/>
              <a:t>генерації</a:t>
            </a:r>
            <a:r>
              <a:rPr lang="ru-RU" sz="4000" b="1" i="1" dirty="0"/>
              <a:t> для </a:t>
            </a:r>
            <a:r>
              <a:rPr lang="ru-RU" sz="4000" b="1" i="1" dirty="0" err="1"/>
              <a:t>сталого</a:t>
            </a:r>
            <a:r>
              <a:rPr lang="ru-RU" sz="4000" b="1" i="1" dirty="0"/>
              <a:t> </a:t>
            </a:r>
            <a:r>
              <a:rPr lang="ru-RU" sz="4000" b="1" i="1" dirty="0" err="1"/>
              <a:t>розвитку</a:t>
            </a:r>
            <a:r>
              <a:rPr lang="ru-RU" sz="4000" b="1" i="1" dirty="0"/>
              <a:t> та </a:t>
            </a:r>
            <a:r>
              <a:rPr lang="ru-RU" sz="4000" b="1" i="1" dirty="0" err="1"/>
              <a:t>глобальної</a:t>
            </a:r>
            <a:r>
              <a:rPr lang="ru-RU" sz="4000" b="1" i="1" dirty="0"/>
              <a:t> </a:t>
            </a:r>
            <a:r>
              <a:rPr lang="ru-RU" sz="4000" b="1" i="1" dirty="0" err="1"/>
              <a:t>інтеграції</a:t>
            </a:r>
            <a:r>
              <a:rPr lang="en-US" sz="4000" b="1" i="1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”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4830467" y="6748652"/>
            <a:ext cx="1637906" cy="1637906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F3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15098097" y="7007886"/>
            <a:ext cx="1102647" cy="1119439"/>
          </a:xfrm>
          <a:custGeom>
            <a:avLst/>
            <a:gdLst/>
            <a:ahLst/>
            <a:cxnLst/>
            <a:rect l="l" t="t" r="r" b="b"/>
            <a:pathLst>
              <a:path w="1102647" h="1119439">
                <a:moveTo>
                  <a:pt x="0" y="0"/>
                </a:moveTo>
                <a:lnTo>
                  <a:pt x="1102647" y="0"/>
                </a:lnTo>
                <a:lnTo>
                  <a:pt x="1102647" y="1119439"/>
                </a:lnTo>
                <a:lnTo>
                  <a:pt x="0" y="11194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2353860" y="2952224"/>
            <a:ext cx="2405519" cy="2044691"/>
          </a:xfrm>
          <a:custGeom>
            <a:avLst/>
            <a:gdLst/>
            <a:ahLst/>
            <a:cxnLst/>
            <a:rect l="l" t="t" r="r" b="b"/>
            <a:pathLst>
              <a:path w="2405519" h="2044691">
                <a:moveTo>
                  <a:pt x="0" y="0"/>
                </a:moveTo>
                <a:lnTo>
                  <a:pt x="2405519" y="0"/>
                </a:lnTo>
                <a:lnTo>
                  <a:pt x="2405519" y="2044691"/>
                </a:lnTo>
                <a:lnTo>
                  <a:pt x="0" y="20446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3212993">
            <a:off x="14210303" y="-1348352"/>
            <a:ext cx="2991063" cy="2696704"/>
          </a:xfrm>
          <a:custGeom>
            <a:avLst/>
            <a:gdLst/>
            <a:ahLst/>
            <a:cxnLst/>
            <a:rect l="l" t="t" r="r" b="b"/>
            <a:pathLst>
              <a:path w="2991063" h="2696704">
                <a:moveTo>
                  <a:pt x="0" y="0"/>
                </a:moveTo>
                <a:lnTo>
                  <a:pt x="2991062" y="0"/>
                </a:lnTo>
                <a:lnTo>
                  <a:pt x="2991062" y="2696704"/>
                </a:lnTo>
                <a:lnTo>
                  <a:pt x="0" y="26967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5985069" flipH="1" flipV="1">
            <a:off x="14140615" y="3711220"/>
            <a:ext cx="1664688" cy="1165282"/>
          </a:xfrm>
          <a:custGeom>
            <a:avLst/>
            <a:gdLst/>
            <a:ahLst/>
            <a:cxnLst/>
            <a:rect l="l" t="t" r="r" b="b"/>
            <a:pathLst>
              <a:path w="1664688" h="1165282">
                <a:moveTo>
                  <a:pt x="1664688" y="1165282"/>
                </a:moveTo>
                <a:lnTo>
                  <a:pt x="0" y="1165282"/>
                </a:lnTo>
                <a:lnTo>
                  <a:pt x="0" y="0"/>
                </a:lnTo>
                <a:lnTo>
                  <a:pt x="1664688" y="0"/>
                </a:lnTo>
                <a:lnTo>
                  <a:pt x="1664688" y="1165282"/>
                </a:lnTo>
                <a:close/>
              </a:path>
            </a:pathLst>
          </a:custGeom>
          <a:blipFill>
            <a:blip r:embed="rId16">
              <a:alphaModFix amt="20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5805123" flipH="1" flipV="1">
            <a:off x="7842521" y="1447344"/>
            <a:ext cx="924163" cy="646914"/>
          </a:xfrm>
          <a:custGeom>
            <a:avLst/>
            <a:gdLst/>
            <a:ahLst/>
            <a:cxnLst/>
            <a:rect l="l" t="t" r="r" b="b"/>
            <a:pathLst>
              <a:path w="924163" h="646914">
                <a:moveTo>
                  <a:pt x="924163" y="646914"/>
                </a:moveTo>
                <a:lnTo>
                  <a:pt x="0" y="646914"/>
                </a:lnTo>
                <a:lnTo>
                  <a:pt x="0" y="0"/>
                </a:lnTo>
                <a:lnTo>
                  <a:pt x="924163" y="0"/>
                </a:lnTo>
                <a:lnTo>
                  <a:pt x="924163" y="646914"/>
                </a:lnTo>
                <a:close/>
              </a:path>
            </a:pathLst>
          </a:custGeom>
          <a:blipFill>
            <a:blip r:embed="rId16">
              <a:alphaModFix amt="20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1145364">
            <a:off x="12655065" y="5871941"/>
            <a:ext cx="493880" cy="493880"/>
          </a:xfrm>
          <a:custGeom>
            <a:avLst/>
            <a:gdLst/>
            <a:ahLst/>
            <a:cxnLst/>
            <a:rect l="l" t="t" r="r" b="b"/>
            <a:pathLst>
              <a:path w="493880" h="493880">
                <a:moveTo>
                  <a:pt x="0" y="0"/>
                </a:moveTo>
                <a:lnTo>
                  <a:pt x="493880" y="0"/>
                </a:lnTo>
                <a:lnTo>
                  <a:pt x="493880" y="493879"/>
                </a:lnTo>
                <a:lnTo>
                  <a:pt x="0" y="49387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2089187">
            <a:off x="10530981" y="2340094"/>
            <a:ext cx="369367" cy="369367"/>
          </a:xfrm>
          <a:custGeom>
            <a:avLst/>
            <a:gdLst/>
            <a:ahLst/>
            <a:cxnLst/>
            <a:rect l="l" t="t" r="r" b="b"/>
            <a:pathLst>
              <a:path w="369367" h="369367">
                <a:moveTo>
                  <a:pt x="0" y="0"/>
                </a:moveTo>
                <a:lnTo>
                  <a:pt x="369367" y="0"/>
                </a:lnTo>
                <a:lnTo>
                  <a:pt x="369367" y="369367"/>
                </a:lnTo>
                <a:lnTo>
                  <a:pt x="0" y="36936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6890504" y="9111975"/>
            <a:ext cx="3589740" cy="2306408"/>
          </a:xfrm>
          <a:custGeom>
            <a:avLst/>
            <a:gdLst/>
            <a:ahLst/>
            <a:cxnLst/>
            <a:rect l="l" t="t" r="r" b="b"/>
            <a:pathLst>
              <a:path w="3589740" h="2306408">
                <a:moveTo>
                  <a:pt x="0" y="0"/>
                </a:moveTo>
                <a:lnTo>
                  <a:pt x="3589739" y="0"/>
                </a:lnTo>
                <a:lnTo>
                  <a:pt x="3589739" y="2306407"/>
                </a:lnTo>
                <a:lnTo>
                  <a:pt x="0" y="230640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flipH="1" flipV="1">
            <a:off x="3555452" y="-2693240"/>
            <a:ext cx="5792902" cy="3721940"/>
          </a:xfrm>
          <a:custGeom>
            <a:avLst/>
            <a:gdLst/>
            <a:ahLst/>
            <a:cxnLst/>
            <a:rect l="l" t="t" r="r" b="b"/>
            <a:pathLst>
              <a:path w="5792902" h="3721940">
                <a:moveTo>
                  <a:pt x="5792902" y="3721940"/>
                </a:moveTo>
                <a:lnTo>
                  <a:pt x="0" y="3721940"/>
                </a:lnTo>
                <a:lnTo>
                  <a:pt x="0" y="0"/>
                </a:lnTo>
                <a:lnTo>
                  <a:pt x="5792902" y="0"/>
                </a:lnTo>
                <a:lnTo>
                  <a:pt x="5792902" y="372194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728574" y="738820"/>
            <a:ext cx="9286156" cy="1707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399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 </a:t>
            </a:r>
            <a:r>
              <a:rPr lang="en-US" sz="2399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Освітньо-професійну</a:t>
            </a:r>
            <a:r>
              <a:rPr lang="en-US" sz="2399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399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програму</a:t>
            </a:r>
            <a:r>
              <a:rPr lang="en-US" sz="2399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399" b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«</a:t>
            </a:r>
            <a:r>
              <a:rPr lang="uk-UA" sz="2399" b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Е</a:t>
            </a:r>
            <a:r>
              <a:rPr lang="en-US" sz="2399" b="1" dirty="0" err="1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кономіка</a:t>
            </a:r>
            <a:r>
              <a:rPr lang="en-US" sz="2399" b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" </a:t>
            </a:r>
            <a:r>
              <a:rPr lang="en-US" sz="2399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було</a:t>
            </a:r>
            <a:r>
              <a:rPr lang="en-US" sz="2399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399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започатковано</a:t>
            </a:r>
            <a:r>
              <a:rPr lang="en-US" sz="2399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у 2021 </a:t>
            </a:r>
            <a:r>
              <a:rPr lang="en-US" sz="2399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році</a:t>
            </a:r>
            <a:r>
              <a:rPr lang="en-US" sz="2399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399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на</a:t>
            </a:r>
            <a:r>
              <a:rPr lang="en-US" sz="2399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399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кафедрі</a:t>
            </a:r>
            <a:r>
              <a:rPr lang="en-US" sz="2399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399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економіки</a:t>
            </a:r>
            <a:r>
              <a:rPr lang="en-US" sz="2399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</a:p>
          <a:p>
            <a:pPr algn="just">
              <a:lnSpc>
                <a:spcPts val="3359"/>
              </a:lnSpc>
            </a:pPr>
            <a:endParaRPr lang="en-US" sz="2399" dirty="0">
              <a:solidFill>
                <a:srgbClr val="0E3626"/>
              </a:solidFill>
              <a:latin typeface="Oswald"/>
              <a:ea typeface="Oswald"/>
              <a:cs typeface="Oswald"/>
              <a:sym typeface="Oswald"/>
            </a:endParaRPr>
          </a:p>
          <a:p>
            <a:pPr algn="just">
              <a:lnSpc>
                <a:spcPts val="3359"/>
              </a:lnSpc>
              <a:spcBef>
                <a:spcPct val="0"/>
              </a:spcBef>
            </a:pPr>
            <a:endParaRPr lang="en-US" sz="2399" dirty="0">
              <a:solidFill>
                <a:srgbClr val="0E362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9315128" y="5646666"/>
            <a:ext cx="8695531" cy="2622910"/>
            <a:chOff x="0" y="0"/>
            <a:chExt cx="11594041" cy="3497213"/>
          </a:xfrm>
        </p:grpSpPr>
        <p:sp>
          <p:nvSpPr>
            <p:cNvPr id="33" name="Freeform 33"/>
            <p:cNvSpPr/>
            <p:nvPr/>
          </p:nvSpPr>
          <p:spPr>
            <a:xfrm>
              <a:off x="129742" y="19910"/>
              <a:ext cx="1253485" cy="1272574"/>
            </a:xfrm>
            <a:custGeom>
              <a:avLst/>
              <a:gdLst/>
              <a:ahLst/>
              <a:cxnLst/>
              <a:rect l="l" t="t" r="r" b="b"/>
              <a:pathLst>
                <a:path w="1253485" h="1272574">
                  <a:moveTo>
                    <a:pt x="0" y="0"/>
                  </a:moveTo>
                  <a:lnTo>
                    <a:pt x="1253485" y="0"/>
                  </a:lnTo>
                  <a:lnTo>
                    <a:pt x="1253485" y="1272574"/>
                  </a:lnTo>
                  <a:lnTo>
                    <a:pt x="0" y="12725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AutoShape 34"/>
            <p:cNvSpPr/>
            <p:nvPr/>
          </p:nvSpPr>
          <p:spPr>
            <a:xfrm flipV="1">
              <a:off x="1566096" y="35266"/>
              <a:ext cx="0" cy="1257218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5" name="AutoShape 35"/>
            <p:cNvSpPr/>
            <p:nvPr/>
          </p:nvSpPr>
          <p:spPr>
            <a:xfrm flipV="1">
              <a:off x="25400" y="0"/>
              <a:ext cx="0" cy="1257218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6" name="Group 36"/>
            <p:cNvGrpSpPr/>
            <p:nvPr/>
          </p:nvGrpSpPr>
          <p:grpSpPr>
            <a:xfrm>
              <a:off x="1895679" y="35266"/>
              <a:ext cx="7374211" cy="1257218"/>
              <a:chOff x="0" y="0"/>
              <a:chExt cx="1456634" cy="248339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1456634" cy="248339"/>
              </a:xfrm>
              <a:custGeom>
                <a:avLst/>
                <a:gdLst/>
                <a:ahLst/>
                <a:cxnLst/>
                <a:rect l="l" t="t" r="r" b="b"/>
                <a:pathLst>
                  <a:path w="1456634" h="248339">
                    <a:moveTo>
                      <a:pt x="71391" y="0"/>
                    </a:moveTo>
                    <a:lnTo>
                      <a:pt x="1385243" y="0"/>
                    </a:lnTo>
                    <a:cubicBezTo>
                      <a:pt x="1404177" y="0"/>
                      <a:pt x="1422336" y="7522"/>
                      <a:pt x="1435724" y="20910"/>
                    </a:cubicBezTo>
                    <a:cubicBezTo>
                      <a:pt x="1449113" y="34298"/>
                      <a:pt x="1456634" y="52457"/>
                      <a:pt x="1456634" y="71391"/>
                    </a:cubicBezTo>
                    <a:lnTo>
                      <a:pt x="1456634" y="176949"/>
                    </a:lnTo>
                    <a:cubicBezTo>
                      <a:pt x="1456634" y="195883"/>
                      <a:pt x="1449113" y="214041"/>
                      <a:pt x="1435724" y="227429"/>
                    </a:cubicBezTo>
                    <a:cubicBezTo>
                      <a:pt x="1422336" y="240818"/>
                      <a:pt x="1404177" y="248339"/>
                      <a:pt x="1385243" y="248339"/>
                    </a:cubicBezTo>
                    <a:lnTo>
                      <a:pt x="71391" y="248339"/>
                    </a:lnTo>
                    <a:cubicBezTo>
                      <a:pt x="52457" y="248339"/>
                      <a:pt x="34298" y="240818"/>
                      <a:pt x="20910" y="227429"/>
                    </a:cubicBezTo>
                    <a:cubicBezTo>
                      <a:pt x="7522" y="214041"/>
                      <a:pt x="0" y="195883"/>
                      <a:pt x="0" y="176949"/>
                    </a:cubicBezTo>
                    <a:lnTo>
                      <a:pt x="0" y="71391"/>
                    </a:lnTo>
                    <a:cubicBezTo>
                      <a:pt x="0" y="52457"/>
                      <a:pt x="7522" y="34298"/>
                      <a:pt x="20910" y="20910"/>
                    </a:cubicBezTo>
                    <a:cubicBezTo>
                      <a:pt x="34298" y="7522"/>
                      <a:pt x="52457" y="0"/>
                      <a:pt x="71391" y="0"/>
                    </a:cubicBezTo>
                    <a:close/>
                  </a:path>
                </a:pathLst>
              </a:custGeom>
              <a:solidFill>
                <a:srgbClr val="169144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57150"/>
                <a:ext cx="1456634" cy="3054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04"/>
                  </a:lnSpc>
                </a:pPr>
                <a:endParaRPr/>
              </a:p>
            </p:txBody>
          </p:sp>
        </p:grpSp>
        <p:sp>
          <p:nvSpPr>
            <p:cNvPr id="39" name="TextBox 39"/>
            <p:cNvSpPr txBox="1"/>
            <p:nvPr/>
          </p:nvSpPr>
          <p:spPr>
            <a:xfrm>
              <a:off x="2037871" y="333464"/>
              <a:ext cx="9556170" cy="56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6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Гарант ОП: к.е.н, доцент </a:t>
              </a:r>
              <a:r>
                <a:rPr lang="en-US" sz="2600" b="1">
                  <a:solidFill>
                    <a:srgbClr val="FFFFFF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Алла РЕВУЦЬКА</a:t>
              </a:r>
            </a:p>
          </p:txBody>
        </p:sp>
        <p:sp>
          <p:nvSpPr>
            <p:cNvPr id="40" name="Freeform 40"/>
            <p:cNvSpPr/>
            <p:nvPr/>
          </p:nvSpPr>
          <p:spPr>
            <a:xfrm>
              <a:off x="5299073" y="1579357"/>
              <a:ext cx="2256302" cy="1917856"/>
            </a:xfrm>
            <a:custGeom>
              <a:avLst/>
              <a:gdLst/>
              <a:ahLst/>
              <a:cxnLst/>
              <a:rect l="l" t="t" r="r" b="b"/>
              <a:pathLst>
                <a:path w="2256302" h="1917856">
                  <a:moveTo>
                    <a:pt x="0" y="0"/>
                  </a:moveTo>
                  <a:lnTo>
                    <a:pt x="2256301" y="0"/>
                  </a:lnTo>
                  <a:lnTo>
                    <a:pt x="2256301" y="1917856"/>
                  </a:lnTo>
                  <a:lnTo>
                    <a:pt x="0" y="1917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7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1" name="Group 41"/>
          <p:cNvGrpSpPr/>
          <p:nvPr/>
        </p:nvGrpSpPr>
        <p:grpSpPr>
          <a:xfrm>
            <a:off x="10838415" y="475332"/>
            <a:ext cx="5362329" cy="5362329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 rot="-84000">
              <a:off x="-2" y="-2"/>
              <a:ext cx="812805" cy="812805"/>
            </a:xfrm>
            <a:custGeom>
              <a:avLst/>
              <a:gdLst/>
              <a:ahLst/>
              <a:cxnLst/>
              <a:rect l="l" t="t" r="r" b="b"/>
              <a:pathLst>
                <a:path w="812805" h="812805">
                  <a:moveTo>
                    <a:pt x="416331" y="123"/>
                  </a:moveTo>
                  <a:cubicBezTo>
                    <a:pt x="191950" y="-5360"/>
                    <a:pt x="5607" y="172091"/>
                    <a:pt x="123" y="396473"/>
                  </a:cubicBezTo>
                  <a:cubicBezTo>
                    <a:pt x="-5360" y="620854"/>
                    <a:pt x="172091" y="807197"/>
                    <a:pt x="396473" y="812681"/>
                  </a:cubicBezTo>
                  <a:cubicBezTo>
                    <a:pt x="620854" y="818164"/>
                    <a:pt x="807197" y="640713"/>
                    <a:pt x="812681" y="416331"/>
                  </a:cubicBezTo>
                  <a:cubicBezTo>
                    <a:pt x="818164" y="191950"/>
                    <a:pt x="640713" y="5607"/>
                    <a:pt x="416331" y="123"/>
                  </a:cubicBezTo>
                  <a:close/>
                </a:path>
              </a:pathLst>
            </a:custGeom>
            <a:blipFill>
              <a:blip r:embed="rId22"/>
              <a:stretch>
                <a:fillRect l="-3450" t="-3623" r="-952" b="-35495"/>
              </a:stretch>
            </a:blipFill>
            <a:ln w="295275" cap="sq">
              <a:solidFill>
                <a:srgbClr val="FFBF30"/>
              </a:solidFill>
              <a:prstDash val="solid"/>
              <a:miter/>
            </a:ln>
          </p:spPr>
        </p:sp>
      </p:grpSp>
      <p:grpSp>
        <p:nvGrpSpPr>
          <p:cNvPr id="43" name="Group 43"/>
          <p:cNvGrpSpPr/>
          <p:nvPr/>
        </p:nvGrpSpPr>
        <p:grpSpPr>
          <a:xfrm>
            <a:off x="1912020" y="5537390"/>
            <a:ext cx="4539882" cy="969363"/>
            <a:chOff x="0" y="0"/>
            <a:chExt cx="6053176" cy="1292484"/>
          </a:xfrm>
        </p:grpSpPr>
        <p:sp>
          <p:nvSpPr>
            <p:cNvPr id="44" name="Freeform 44"/>
            <p:cNvSpPr/>
            <p:nvPr/>
          </p:nvSpPr>
          <p:spPr>
            <a:xfrm>
              <a:off x="129742" y="19910"/>
              <a:ext cx="1253485" cy="1272574"/>
            </a:xfrm>
            <a:custGeom>
              <a:avLst/>
              <a:gdLst/>
              <a:ahLst/>
              <a:cxnLst/>
              <a:rect l="l" t="t" r="r" b="b"/>
              <a:pathLst>
                <a:path w="1253485" h="1272574">
                  <a:moveTo>
                    <a:pt x="0" y="0"/>
                  </a:moveTo>
                  <a:lnTo>
                    <a:pt x="1253485" y="0"/>
                  </a:lnTo>
                  <a:lnTo>
                    <a:pt x="1253485" y="1272574"/>
                  </a:lnTo>
                  <a:lnTo>
                    <a:pt x="0" y="12725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AutoShape 45"/>
            <p:cNvSpPr/>
            <p:nvPr/>
          </p:nvSpPr>
          <p:spPr>
            <a:xfrm flipV="1">
              <a:off x="1566096" y="35266"/>
              <a:ext cx="0" cy="1257218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6" name="AutoShape 46"/>
            <p:cNvSpPr/>
            <p:nvPr/>
          </p:nvSpPr>
          <p:spPr>
            <a:xfrm flipV="1">
              <a:off x="25400" y="0"/>
              <a:ext cx="0" cy="1257218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47" name="Group 47"/>
            <p:cNvGrpSpPr/>
            <p:nvPr/>
          </p:nvGrpSpPr>
          <p:grpSpPr>
            <a:xfrm>
              <a:off x="1895679" y="35266"/>
              <a:ext cx="4157497" cy="1257218"/>
              <a:chOff x="0" y="0"/>
              <a:chExt cx="821234" cy="248339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21234" cy="248339"/>
              </a:xfrm>
              <a:custGeom>
                <a:avLst/>
                <a:gdLst/>
                <a:ahLst/>
                <a:cxnLst/>
                <a:rect l="l" t="t" r="r" b="b"/>
                <a:pathLst>
                  <a:path w="821234" h="248339">
                    <a:moveTo>
                      <a:pt x="124170" y="0"/>
                    </a:moveTo>
                    <a:lnTo>
                      <a:pt x="697064" y="0"/>
                    </a:lnTo>
                    <a:cubicBezTo>
                      <a:pt x="729996" y="0"/>
                      <a:pt x="761579" y="13082"/>
                      <a:pt x="784866" y="36368"/>
                    </a:cubicBezTo>
                    <a:cubicBezTo>
                      <a:pt x="808152" y="59655"/>
                      <a:pt x="821234" y="91238"/>
                      <a:pt x="821234" y="124170"/>
                    </a:cubicBezTo>
                    <a:lnTo>
                      <a:pt x="821234" y="124170"/>
                    </a:lnTo>
                    <a:cubicBezTo>
                      <a:pt x="821234" y="157102"/>
                      <a:pt x="808152" y="188685"/>
                      <a:pt x="784866" y="211971"/>
                    </a:cubicBezTo>
                    <a:cubicBezTo>
                      <a:pt x="761579" y="235257"/>
                      <a:pt x="729996" y="248339"/>
                      <a:pt x="697064" y="248339"/>
                    </a:cubicBezTo>
                    <a:lnTo>
                      <a:pt x="124170" y="248339"/>
                    </a:lnTo>
                    <a:cubicBezTo>
                      <a:pt x="91238" y="248339"/>
                      <a:pt x="59655" y="235257"/>
                      <a:pt x="36368" y="211971"/>
                    </a:cubicBezTo>
                    <a:cubicBezTo>
                      <a:pt x="13082" y="188685"/>
                      <a:pt x="0" y="157102"/>
                      <a:pt x="0" y="124170"/>
                    </a:cubicBezTo>
                    <a:lnTo>
                      <a:pt x="0" y="124170"/>
                    </a:lnTo>
                    <a:cubicBezTo>
                      <a:pt x="0" y="91238"/>
                      <a:pt x="13082" y="59655"/>
                      <a:pt x="36368" y="36368"/>
                    </a:cubicBezTo>
                    <a:cubicBezTo>
                      <a:pt x="59655" y="13082"/>
                      <a:pt x="91238" y="0"/>
                      <a:pt x="124170" y="0"/>
                    </a:cubicBezTo>
                    <a:close/>
                  </a:path>
                </a:pathLst>
              </a:custGeom>
              <a:solidFill>
                <a:srgbClr val="169144"/>
              </a:solidFill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0" y="-57150"/>
                <a:ext cx="821234" cy="3054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04"/>
                  </a:lnSpc>
                </a:pPr>
                <a:endParaRPr/>
              </a:p>
            </p:txBody>
          </p:sp>
        </p:grpSp>
        <p:sp>
          <p:nvSpPr>
            <p:cNvPr id="50" name="TextBox 50"/>
            <p:cNvSpPr txBox="1"/>
            <p:nvPr/>
          </p:nvSpPr>
          <p:spPr>
            <a:xfrm>
              <a:off x="2736966" y="98084"/>
              <a:ext cx="2474923" cy="915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b="1">
                  <a:solidFill>
                    <a:srgbClr val="FFFFFF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МЕТА:</a:t>
              </a:r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543644" y="6687892"/>
            <a:ext cx="11276497" cy="3411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dirty="0" err="1"/>
              <a:t>Підготовка</a:t>
            </a:r>
            <a:r>
              <a:rPr lang="ru-RU" sz="2000" dirty="0"/>
              <a:t> </a:t>
            </a:r>
            <a:r>
              <a:rPr lang="ru-RU" sz="2000" dirty="0" err="1"/>
              <a:t>інтелектуальної</a:t>
            </a:r>
            <a:r>
              <a:rPr lang="ru-RU" sz="2000" dirty="0"/>
              <a:t> </a:t>
            </a:r>
            <a:r>
              <a:rPr lang="ru-RU" sz="2000" dirty="0" err="1"/>
              <a:t>еліти</a:t>
            </a:r>
            <a:r>
              <a:rPr lang="ru-RU" sz="2000" dirty="0"/>
              <a:t> </a:t>
            </a:r>
            <a:r>
              <a:rPr lang="ru-RU" sz="2000" dirty="0" err="1"/>
              <a:t>економістів-стратегів</a:t>
            </a:r>
            <a:r>
              <a:rPr lang="ru-RU" sz="2000" dirty="0"/>
              <a:t>, </a:t>
            </a:r>
            <a:r>
              <a:rPr lang="ru-RU" sz="2000" dirty="0" err="1"/>
              <a:t>здатних</a:t>
            </a:r>
            <a:r>
              <a:rPr lang="ru-RU" sz="2000" dirty="0"/>
              <a:t> </a:t>
            </a:r>
            <a:r>
              <a:rPr lang="ru-RU" sz="2000" dirty="0" err="1"/>
              <a:t>проектувати</a:t>
            </a:r>
            <a:r>
              <a:rPr lang="ru-RU" sz="2000" dirty="0"/>
              <a:t> </a:t>
            </a:r>
            <a:r>
              <a:rPr lang="ru-RU" sz="2000" dirty="0" err="1"/>
              <a:t>моделі</a:t>
            </a:r>
            <a:r>
              <a:rPr lang="ru-RU" sz="2000" dirty="0"/>
              <a:t> </a:t>
            </a:r>
            <a:r>
              <a:rPr lang="ru-RU" sz="2000" dirty="0" err="1"/>
              <a:t>сталого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та </a:t>
            </a:r>
            <a:r>
              <a:rPr lang="ru-RU" sz="2000" dirty="0" err="1"/>
              <a:t>очолювати</a:t>
            </a:r>
            <a:r>
              <a:rPr lang="ru-RU" sz="2000" dirty="0"/>
              <a:t> </a:t>
            </a:r>
            <a:r>
              <a:rPr lang="ru-RU" sz="2000" dirty="0" err="1"/>
              <a:t>процеси</a:t>
            </a:r>
            <a:r>
              <a:rPr lang="ru-RU" sz="2000" dirty="0"/>
              <a:t> </a:t>
            </a:r>
            <a:r>
              <a:rPr lang="ru-RU" sz="2000" dirty="0" err="1"/>
              <a:t>глобальної</a:t>
            </a:r>
            <a:r>
              <a:rPr lang="ru-RU" sz="2000" dirty="0"/>
              <a:t> </a:t>
            </a:r>
            <a:r>
              <a:rPr lang="ru-RU" sz="2000" dirty="0" err="1"/>
              <a:t>інтеграції</a:t>
            </a:r>
            <a:r>
              <a:rPr lang="ru-RU" sz="2000" dirty="0"/>
              <a:t>. </a:t>
            </a:r>
            <a:r>
              <a:rPr lang="ru-RU" sz="2000" dirty="0" err="1"/>
              <a:t>Програма</a:t>
            </a:r>
            <a:r>
              <a:rPr lang="ru-RU" sz="2000" dirty="0"/>
              <a:t> </a:t>
            </a:r>
            <a:r>
              <a:rPr lang="ru-RU" sz="2000" dirty="0" err="1"/>
              <a:t>спрямована</a:t>
            </a:r>
            <a:r>
              <a:rPr lang="ru-RU" sz="2000" dirty="0"/>
              <a:t> на </a:t>
            </a:r>
            <a:r>
              <a:rPr lang="ru-RU" sz="2000" dirty="0" err="1"/>
              <a:t>формування</a:t>
            </a:r>
            <a:r>
              <a:rPr lang="ru-RU" sz="2000" dirty="0"/>
              <a:t> </a:t>
            </a:r>
            <a:r>
              <a:rPr lang="ru-RU" sz="2000" dirty="0" err="1"/>
              <a:t>фахівців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:</a:t>
            </a:r>
          </a:p>
          <a:p>
            <a:pPr lvl="0"/>
            <a:r>
              <a:rPr lang="ru-RU" sz="2000" b="1" dirty="0" err="1"/>
              <a:t>Мають</a:t>
            </a:r>
            <a:r>
              <a:rPr lang="ru-RU" sz="2000" b="1" dirty="0"/>
              <a:t> </a:t>
            </a:r>
            <a:r>
              <a:rPr lang="ru-RU" sz="2000" b="1" dirty="0" err="1"/>
              <a:t>фундаментальні</a:t>
            </a:r>
            <a:r>
              <a:rPr lang="ru-RU" sz="2000" b="1" dirty="0"/>
              <a:t> </a:t>
            </a:r>
            <a:r>
              <a:rPr lang="ru-RU" sz="2000" b="1" dirty="0" err="1"/>
              <a:t>знання</a:t>
            </a:r>
            <a:r>
              <a:rPr lang="ru-RU" sz="2000" dirty="0"/>
              <a:t> з </a:t>
            </a:r>
            <a:r>
              <a:rPr lang="ru-RU" sz="2000" dirty="0" err="1"/>
              <a:t>економіки</a:t>
            </a:r>
            <a:r>
              <a:rPr lang="ru-RU" sz="2000" dirty="0"/>
              <a:t> та </a:t>
            </a:r>
            <a:r>
              <a:rPr lang="ru-RU" sz="2000" dirty="0" err="1"/>
              <a:t>міжнародних</a:t>
            </a:r>
            <a:r>
              <a:rPr lang="ru-RU" sz="2000" dirty="0"/>
              <a:t> </a:t>
            </a:r>
            <a:r>
              <a:rPr lang="ru-RU" sz="2000" dirty="0" err="1"/>
              <a:t>економічних</a:t>
            </a:r>
            <a:r>
              <a:rPr lang="ru-RU" sz="2000" dirty="0"/>
              <a:t> </a:t>
            </a:r>
            <a:r>
              <a:rPr lang="ru-RU" sz="2000" dirty="0" err="1"/>
              <a:t>відносин</a:t>
            </a:r>
            <a:r>
              <a:rPr lang="ru-RU" sz="2000" dirty="0"/>
              <a:t> для </a:t>
            </a:r>
            <a:r>
              <a:rPr lang="ru-RU" sz="2000" dirty="0" err="1"/>
              <a:t>роботи</a:t>
            </a:r>
            <a:r>
              <a:rPr lang="ru-RU" sz="2000" dirty="0"/>
              <a:t> в </a:t>
            </a:r>
            <a:r>
              <a:rPr lang="ru-RU" sz="2000" dirty="0" err="1"/>
              <a:t>умовах</a:t>
            </a:r>
            <a:r>
              <a:rPr lang="ru-RU" sz="2000" dirty="0"/>
              <a:t> </a:t>
            </a:r>
            <a:r>
              <a:rPr lang="ru-RU" sz="2000" dirty="0" err="1"/>
              <a:t>інтегрованого</a:t>
            </a:r>
            <a:r>
              <a:rPr lang="ru-RU" sz="2000" dirty="0"/>
              <a:t> </a:t>
            </a:r>
            <a:r>
              <a:rPr lang="ru-RU" sz="2000" dirty="0" err="1"/>
              <a:t>світового</a:t>
            </a:r>
            <a:r>
              <a:rPr lang="ru-RU" sz="2000" dirty="0"/>
              <a:t> ринку.</a:t>
            </a:r>
          </a:p>
          <a:p>
            <a:pPr lvl="0"/>
            <a:r>
              <a:rPr lang="ru-RU" sz="2000" b="1" dirty="0" err="1"/>
              <a:t>Володіють</a:t>
            </a:r>
            <a:r>
              <a:rPr lang="ru-RU" sz="2000" b="1" dirty="0"/>
              <a:t> </a:t>
            </a:r>
            <a:r>
              <a:rPr lang="ru-RU" sz="2000" b="1" dirty="0" err="1"/>
              <a:t>інструментарієм</a:t>
            </a:r>
            <a:r>
              <a:rPr lang="ru-RU" sz="2000" b="1" dirty="0"/>
              <a:t> «</a:t>
            </a:r>
            <a:r>
              <a:rPr lang="ru-RU" sz="2000" b="1" dirty="0" err="1"/>
              <a:t>зеленої</a:t>
            </a:r>
            <a:r>
              <a:rPr lang="ru-RU" sz="2000" b="1" dirty="0"/>
              <a:t>» </a:t>
            </a:r>
            <a:r>
              <a:rPr lang="ru-RU" sz="2000" b="1" dirty="0" err="1"/>
              <a:t>економіки</a:t>
            </a:r>
            <a:r>
              <a:rPr lang="ru-RU" sz="2000" dirty="0"/>
              <a:t> та </a:t>
            </a:r>
            <a:r>
              <a:rPr lang="ru-RU" sz="2000" dirty="0" err="1"/>
              <a:t>методологією</a:t>
            </a:r>
            <a:r>
              <a:rPr lang="ru-RU" sz="2000" dirty="0"/>
              <a:t> </a:t>
            </a:r>
            <a:r>
              <a:rPr lang="ru-RU" sz="2000" dirty="0" err="1"/>
              <a:t>сталого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для </a:t>
            </a:r>
            <a:r>
              <a:rPr lang="ru-RU" sz="2000" dirty="0" err="1"/>
              <a:t>трансформації</a:t>
            </a:r>
            <a:r>
              <a:rPr lang="ru-RU" sz="2000" dirty="0"/>
              <a:t> </a:t>
            </a:r>
            <a:r>
              <a:rPr lang="ru-RU" sz="2000" dirty="0" err="1"/>
              <a:t>сучасних</a:t>
            </a:r>
            <a:r>
              <a:rPr lang="ru-RU" sz="2000" dirty="0"/>
              <a:t> </a:t>
            </a:r>
            <a:r>
              <a:rPr lang="ru-RU" sz="2000" dirty="0" err="1"/>
              <a:t>економічних</a:t>
            </a:r>
            <a:r>
              <a:rPr lang="ru-RU" sz="2000" dirty="0"/>
              <a:t> систем.</a:t>
            </a:r>
          </a:p>
          <a:p>
            <a:pPr lvl="0"/>
            <a:r>
              <a:rPr lang="ru-RU" sz="2000" b="1" dirty="0" err="1"/>
              <a:t>Застосовують</a:t>
            </a:r>
            <a:r>
              <a:rPr lang="ru-RU" sz="2000" b="1" dirty="0"/>
              <a:t> </a:t>
            </a:r>
            <a:r>
              <a:rPr lang="ru-RU" sz="2000" b="1" dirty="0" err="1"/>
              <a:t>цифрові</a:t>
            </a:r>
            <a:r>
              <a:rPr lang="ru-RU" sz="2000" b="1" dirty="0"/>
              <a:t> </a:t>
            </a:r>
            <a:r>
              <a:rPr lang="ru-RU" sz="2000" b="1" dirty="0" err="1"/>
              <a:t>технології</a:t>
            </a:r>
            <a:r>
              <a:rPr lang="ru-RU" sz="2000" dirty="0"/>
              <a:t> та </a:t>
            </a:r>
            <a:r>
              <a:rPr lang="ru-RU" sz="2000" dirty="0" err="1"/>
              <a:t>аналітичні</a:t>
            </a:r>
            <a:r>
              <a:rPr lang="ru-RU" sz="2000" dirty="0"/>
              <a:t> </a:t>
            </a:r>
            <a:r>
              <a:rPr lang="ru-RU" sz="2000" dirty="0" err="1"/>
              <a:t>методи</a:t>
            </a:r>
            <a:r>
              <a:rPr lang="ru-RU" sz="2000" dirty="0"/>
              <a:t> для </a:t>
            </a:r>
            <a:r>
              <a:rPr lang="ru-RU" sz="2000" dirty="0" err="1"/>
              <a:t>обґрунтування</a:t>
            </a:r>
            <a:r>
              <a:rPr lang="ru-RU" sz="2000" dirty="0"/>
              <a:t> </a:t>
            </a:r>
            <a:r>
              <a:rPr lang="ru-RU" sz="2000" dirty="0" err="1"/>
              <a:t>управлінських</a:t>
            </a:r>
            <a:r>
              <a:rPr lang="ru-RU" sz="2000" dirty="0"/>
              <a:t> </a:t>
            </a:r>
            <a:r>
              <a:rPr lang="ru-RU" sz="2000" dirty="0" err="1"/>
              <a:t>рішень</a:t>
            </a:r>
            <a:r>
              <a:rPr lang="ru-RU" sz="2000" dirty="0"/>
              <a:t> в </a:t>
            </a:r>
            <a:r>
              <a:rPr lang="ru-RU" sz="2000" dirty="0" err="1"/>
              <a:t>умовах</a:t>
            </a:r>
            <a:r>
              <a:rPr lang="ru-RU" sz="2000" dirty="0"/>
              <a:t> </a:t>
            </a:r>
            <a:r>
              <a:rPr lang="ru-RU" sz="2000" dirty="0" err="1"/>
              <a:t>невизначеності</a:t>
            </a:r>
            <a:r>
              <a:rPr lang="ru-RU" sz="2000" dirty="0"/>
              <a:t> й </a:t>
            </a:r>
            <a:r>
              <a:rPr lang="ru-RU" sz="2000" dirty="0" err="1"/>
              <a:t>глобальних</a:t>
            </a:r>
            <a:r>
              <a:rPr lang="ru-RU" sz="2000" dirty="0"/>
              <a:t> </a:t>
            </a:r>
            <a:r>
              <a:rPr lang="ru-RU" sz="2000" dirty="0" err="1"/>
              <a:t>ризиків</a:t>
            </a:r>
            <a:r>
              <a:rPr lang="ru-RU" sz="2000" dirty="0"/>
              <a:t>.</a:t>
            </a:r>
          </a:p>
          <a:p>
            <a:pPr lvl="0"/>
            <a:r>
              <a:rPr lang="ru-RU" sz="2000" b="1" dirty="0" err="1"/>
              <a:t>Здатні</a:t>
            </a:r>
            <a:r>
              <a:rPr lang="ru-RU" sz="2000" b="1" dirty="0"/>
              <a:t> </a:t>
            </a:r>
            <a:r>
              <a:rPr lang="ru-RU" sz="2000" b="1" dirty="0" err="1"/>
              <a:t>розв’язувати</a:t>
            </a:r>
            <a:r>
              <a:rPr lang="ru-RU" sz="2000" b="1" dirty="0"/>
              <a:t> </a:t>
            </a:r>
            <a:r>
              <a:rPr lang="ru-RU" sz="2000" b="1" dirty="0" err="1"/>
              <a:t>складні</a:t>
            </a:r>
            <a:r>
              <a:rPr lang="ru-RU" sz="2000" b="1" dirty="0"/>
              <a:t> </a:t>
            </a:r>
            <a:r>
              <a:rPr lang="ru-RU" sz="2000" b="1" dirty="0" err="1"/>
              <a:t>дослідницькі</a:t>
            </a:r>
            <a:r>
              <a:rPr lang="ru-RU" sz="2000" b="1" dirty="0"/>
              <a:t> та </a:t>
            </a:r>
            <a:r>
              <a:rPr lang="ru-RU" sz="2000" b="1" dirty="0" err="1"/>
              <a:t>управлінські</a:t>
            </a:r>
            <a:r>
              <a:rPr lang="ru-RU" sz="2000" b="1" dirty="0"/>
              <a:t> </a:t>
            </a:r>
            <a:r>
              <a:rPr lang="ru-RU" sz="2000" b="1" dirty="0" err="1"/>
              <a:t>задачі</a:t>
            </a:r>
            <a:r>
              <a:rPr lang="ru-RU" sz="2000" dirty="0"/>
              <a:t>, </a:t>
            </a:r>
            <a:r>
              <a:rPr lang="ru-RU" sz="2000" dirty="0" err="1"/>
              <a:t>поєднуючи</a:t>
            </a:r>
            <a:r>
              <a:rPr lang="ru-RU" sz="2000" dirty="0"/>
              <a:t> </a:t>
            </a:r>
            <a:r>
              <a:rPr lang="ru-RU" sz="2000" dirty="0" err="1"/>
              <a:t>креативне</a:t>
            </a:r>
            <a:r>
              <a:rPr lang="ru-RU" sz="2000" dirty="0"/>
              <a:t> </a:t>
            </a:r>
            <a:r>
              <a:rPr lang="ru-RU" sz="2000" dirty="0" err="1"/>
              <a:t>економічне</a:t>
            </a:r>
            <a:r>
              <a:rPr lang="ru-RU" sz="2000" dirty="0"/>
              <a:t> </a:t>
            </a:r>
            <a:r>
              <a:rPr lang="ru-RU" sz="2000" dirty="0" err="1"/>
              <a:t>мислення</a:t>
            </a:r>
            <a:r>
              <a:rPr lang="ru-RU" sz="2000" dirty="0"/>
              <a:t> з принципами </a:t>
            </a:r>
            <a:r>
              <a:rPr lang="ru-RU" sz="2000" dirty="0" err="1"/>
              <a:t>соціальної</a:t>
            </a:r>
            <a:r>
              <a:rPr lang="ru-RU" sz="2000" dirty="0"/>
              <a:t> </a:t>
            </a:r>
            <a:r>
              <a:rPr lang="ru-RU" sz="2000" dirty="0" err="1"/>
              <a:t>відповідальності</a:t>
            </a:r>
            <a:r>
              <a:rPr lang="ru-RU" sz="2000" dirty="0"/>
              <a:t>.</a:t>
            </a:r>
          </a:p>
          <a:p>
            <a:pPr algn="ctr">
              <a:lnSpc>
                <a:spcPts val="2616"/>
              </a:lnSpc>
            </a:pPr>
            <a:endParaRPr lang="en-US" sz="2400" dirty="0">
              <a:solidFill>
                <a:srgbClr val="0E362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2" name="Freeform 52"/>
          <p:cNvSpPr/>
          <p:nvPr/>
        </p:nvSpPr>
        <p:spPr>
          <a:xfrm>
            <a:off x="153127" y="84815"/>
            <a:ext cx="781035" cy="781035"/>
          </a:xfrm>
          <a:custGeom>
            <a:avLst/>
            <a:gdLst/>
            <a:ahLst/>
            <a:cxnLst/>
            <a:rect l="l" t="t" r="r" b="b"/>
            <a:pathLst>
              <a:path w="781035" h="781035">
                <a:moveTo>
                  <a:pt x="0" y="0"/>
                </a:moveTo>
                <a:lnTo>
                  <a:pt x="781034" y="0"/>
                </a:lnTo>
                <a:lnTo>
                  <a:pt x="781034" y="781034"/>
                </a:lnTo>
                <a:lnTo>
                  <a:pt x="0" y="781034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97384" y="8286399"/>
            <a:ext cx="5511291" cy="4684597"/>
          </a:xfrm>
          <a:custGeom>
            <a:avLst/>
            <a:gdLst/>
            <a:ahLst/>
            <a:cxnLst/>
            <a:rect l="l" t="t" r="r" b="b"/>
            <a:pathLst>
              <a:path w="5511291" h="4684597">
                <a:moveTo>
                  <a:pt x="0" y="0"/>
                </a:moveTo>
                <a:lnTo>
                  <a:pt x="5511291" y="0"/>
                </a:lnTo>
                <a:lnTo>
                  <a:pt x="5511291" y="4684597"/>
                </a:lnTo>
                <a:lnTo>
                  <a:pt x="0" y="46845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9315128" y="2940894"/>
            <a:ext cx="10466619" cy="11345928"/>
          </a:xfrm>
          <a:custGeom>
            <a:avLst/>
            <a:gdLst/>
            <a:ahLst/>
            <a:cxnLst/>
            <a:rect l="l" t="t" r="r" b="b"/>
            <a:pathLst>
              <a:path w="10466619" h="11345928">
                <a:moveTo>
                  <a:pt x="10466618" y="0"/>
                </a:moveTo>
                <a:lnTo>
                  <a:pt x="0" y="0"/>
                </a:lnTo>
                <a:lnTo>
                  <a:pt x="0" y="11345928"/>
                </a:lnTo>
                <a:lnTo>
                  <a:pt x="10466618" y="11345928"/>
                </a:lnTo>
                <a:lnTo>
                  <a:pt x="1046661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828270" y="7673843"/>
            <a:ext cx="2196103" cy="2196103"/>
          </a:xfrm>
          <a:custGeom>
            <a:avLst/>
            <a:gdLst/>
            <a:ahLst/>
            <a:cxnLst/>
            <a:rect l="l" t="t" r="r" b="b"/>
            <a:pathLst>
              <a:path w="2196103" h="2196103">
                <a:moveTo>
                  <a:pt x="0" y="0"/>
                </a:moveTo>
                <a:lnTo>
                  <a:pt x="2196103" y="0"/>
                </a:lnTo>
                <a:lnTo>
                  <a:pt x="2196103" y="2196103"/>
                </a:lnTo>
                <a:lnTo>
                  <a:pt x="0" y="21961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278145" y="5936511"/>
            <a:ext cx="2063273" cy="1753782"/>
          </a:xfrm>
          <a:custGeom>
            <a:avLst/>
            <a:gdLst/>
            <a:ahLst/>
            <a:cxnLst/>
            <a:rect l="l" t="t" r="r" b="b"/>
            <a:pathLst>
              <a:path w="2063273" h="1753782">
                <a:moveTo>
                  <a:pt x="0" y="0"/>
                </a:moveTo>
                <a:lnTo>
                  <a:pt x="2063273" y="0"/>
                </a:lnTo>
                <a:lnTo>
                  <a:pt x="2063273" y="1753782"/>
                </a:lnTo>
                <a:lnTo>
                  <a:pt x="0" y="17537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869187" y="-1838858"/>
            <a:ext cx="4326726" cy="3677717"/>
          </a:xfrm>
          <a:custGeom>
            <a:avLst/>
            <a:gdLst/>
            <a:ahLst/>
            <a:cxnLst/>
            <a:rect l="l" t="t" r="r" b="b"/>
            <a:pathLst>
              <a:path w="4326726" h="3677717">
                <a:moveTo>
                  <a:pt x="0" y="0"/>
                </a:moveTo>
                <a:lnTo>
                  <a:pt x="4326726" y="0"/>
                </a:lnTo>
                <a:lnTo>
                  <a:pt x="4326726" y="3677716"/>
                </a:lnTo>
                <a:lnTo>
                  <a:pt x="0" y="3677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3086330" y="6676168"/>
            <a:ext cx="5759629" cy="6243501"/>
          </a:xfrm>
          <a:custGeom>
            <a:avLst/>
            <a:gdLst/>
            <a:ahLst/>
            <a:cxnLst/>
            <a:rect l="l" t="t" r="r" b="b"/>
            <a:pathLst>
              <a:path w="5759629" h="6243501">
                <a:moveTo>
                  <a:pt x="5759629" y="0"/>
                </a:moveTo>
                <a:lnTo>
                  <a:pt x="0" y="0"/>
                </a:lnTo>
                <a:lnTo>
                  <a:pt x="0" y="6243500"/>
                </a:lnTo>
                <a:lnTo>
                  <a:pt x="5759629" y="6243500"/>
                </a:lnTo>
                <a:lnTo>
                  <a:pt x="575962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845625">
            <a:off x="17120083" y="5060650"/>
            <a:ext cx="3773519" cy="3402157"/>
          </a:xfrm>
          <a:custGeom>
            <a:avLst/>
            <a:gdLst/>
            <a:ahLst/>
            <a:cxnLst/>
            <a:rect l="l" t="t" r="r" b="b"/>
            <a:pathLst>
              <a:path w="3773519" h="3402157">
                <a:moveTo>
                  <a:pt x="0" y="0"/>
                </a:moveTo>
                <a:lnTo>
                  <a:pt x="3773519" y="0"/>
                </a:lnTo>
                <a:lnTo>
                  <a:pt x="3773519" y="3402157"/>
                </a:lnTo>
                <a:lnTo>
                  <a:pt x="0" y="340215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4830467" y="6748652"/>
            <a:ext cx="1637906" cy="1637906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F3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 flipV="1">
            <a:off x="2203272" y="2741627"/>
            <a:ext cx="0" cy="94291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flipV="1">
            <a:off x="1047750" y="2715177"/>
            <a:ext cx="0" cy="94291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/>
          <p:nvPr/>
        </p:nvGrpSpPr>
        <p:grpSpPr>
          <a:xfrm>
            <a:off x="2450459" y="2741627"/>
            <a:ext cx="4439365" cy="942913"/>
            <a:chOff x="0" y="0"/>
            <a:chExt cx="1169215" cy="24833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69215" cy="248339"/>
            </a:xfrm>
            <a:custGeom>
              <a:avLst/>
              <a:gdLst/>
              <a:ahLst/>
              <a:cxnLst/>
              <a:rect l="l" t="t" r="r" b="b"/>
              <a:pathLst>
                <a:path w="1169215" h="248339">
                  <a:moveTo>
                    <a:pt x="88940" y="0"/>
                  </a:moveTo>
                  <a:lnTo>
                    <a:pt x="1080275" y="0"/>
                  </a:lnTo>
                  <a:cubicBezTo>
                    <a:pt x="1129396" y="0"/>
                    <a:pt x="1169215" y="39820"/>
                    <a:pt x="1169215" y="88940"/>
                  </a:cubicBezTo>
                  <a:lnTo>
                    <a:pt x="1169215" y="159399"/>
                  </a:lnTo>
                  <a:cubicBezTo>
                    <a:pt x="1169215" y="208519"/>
                    <a:pt x="1129396" y="248339"/>
                    <a:pt x="1080275" y="248339"/>
                  </a:cubicBezTo>
                  <a:lnTo>
                    <a:pt x="88940" y="248339"/>
                  </a:lnTo>
                  <a:cubicBezTo>
                    <a:pt x="39820" y="248339"/>
                    <a:pt x="0" y="208519"/>
                    <a:pt x="0" y="159399"/>
                  </a:cubicBezTo>
                  <a:lnTo>
                    <a:pt x="0" y="88940"/>
                  </a:lnTo>
                  <a:cubicBezTo>
                    <a:pt x="0" y="39820"/>
                    <a:pt x="39820" y="0"/>
                    <a:pt x="88940" y="0"/>
                  </a:cubicBezTo>
                  <a:close/>
                </a:path>
              </a:pathLst>
            </a:custGeom>
            <a:solidFill>
              <a:srgbClr val="169144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1169215" cy="3054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78902" y="2741627"/>
            <a:ext cx="887219" cy="88721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9144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sp>
        <p:nvSpPr>
          <p:cNvPr id="20" name="AutoShape 20"/>
          <p:cNvSpPr/>
          <p:nvPr/>
        </p:nvSpPr>
        <p:spPr>
          <a:xfrm flipV="1">
            <a:off x="7121661" y="2741627"/>
            <a:ext cx="0" cy="94291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1" name="Group 21"/>
          <p:cNvGrpSpPr/>
          <p:nvPr/>
        </p:nvGrpSpPr>
        <p:grpSpPr>
          <a:xfrm>
            <a:off x="7369311" y="2741627"/>
            <a:ext cx="4439365" cy="942913"/>
            <a:chOff x="0" y="0"/>
            <a:chExt cx="1169215" cy="24833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169215" cy="248339"/>
            </a:xfrm>
            <a:custGeom>
              <a:avLst/>
              <a:gdLst/>
              <a:ahLst/>
              <a:cxnLst/>
              <a:rect l="l" t="t" r="r" b="b"/>
              <a:pathLst>
                <a:path w="1169215" h="248339">
                  <a:moveTo>
                    <a:pt x="88940" y="0"/>
                  </a:moveTo>
                  <a:lnTo>
                    <a:pt x="1080275" y="0"/>
                  </a:lnTo>
                  <a:cubicBezTo>
                    <a:pt x="1129396" y="0"/>
                    <a:pt x="1169215" y="39820"/>
                    <a:pt x="1169215" y="88940"/>
                  </a:cubicBezTo>
                  <a:lnTo>
                    <a:pt x="1169215" y="159399"/>
                  </a:lnTo>
                  <a:cubicBezTo>
                    <a:pt x="1169215" y="208519"/>
                    <a:pt x="1129396" y="248339"/>
                    <a:pt x="1080275" y="248339"/>
                  </a:cubicBezTo>
                  <a:lnTo>
                    <a:pt x="88940" y="248339"/>
                  </a:lnTo>
                  <a:cubicBezTo>
                    <a:pt x="39820" y="248339"/>
                    <a:pt x="0" y="208519"/>
                    <a:pt x="0" y="159399"/>
                  </a:cubicBezTo>
                  <a:lnTo>
                    <a:pt x="0" y="88940"/>
                  </a:lnTo>
                  <a:cubicBezTo>
                    <a:pt x="0" y="39820"/>
                    <a:pt x="39820" y="0"/>
                    <a:pt x="88940" y="0"/>
                  </a:cubicBezTo>
                  <a:close/>
                </a:path>
              </a:pathLst>
            </a:custGeom>
            <a:solidFill>
              <a:srgbClr val="169144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1169215" cy="3054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sp>
        <p:nvSpPr>
          <p:cNvPr id="24" name="AutoShape 24"/>
          <p:cNvSpPr/>
          <p:nvPr/>
        </p:nvSpPr>
        <p:spPr>
          <a:xfrm flipV="1">
            <a:off x="7102611" y="6018831"/>
            <a:ext cx="0" cy="94291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5" name="Group 25"/>
          <p:cNvGrpSpPr/>
          <p:nvPr/>
        </p:nvGrpSpPr>
        <p:grpSpPr>
          <a:xfrm>
            <a:off x="2450459" y="3834028"/>
            <a:ext cx="4439365" cy="942913"/>
            <a:chOff x="0" y="0"/>
            <a:chExt cx="1169215" cy="24833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169215" cy="248339"/>
            </a:xfrm>
            <a:custGeom>
              <a:avLst/>
              <a:gdLst/>
              <a:ahLst/>
              <a:cxnLst/>
              <a:rect l="l" t="t" r="r" b="b"/>
              <a:pathLst>
                <a:path w="1169215" h="248339">
                  <a:moveTo>
                    <a:pt x="88940" y="0"/>
                  </a:moveTo>
                  <a:lnTo>
                    <a:pt x="1080275" y="0"/>
                  </a:lnTo>
                  <a:cubicBezTo>
                    <a:pt x="1129396" y="0"/>
                    <a:pt x="1169215" y="39820"/>
                    <a:pt x="1169215" y="88940"/>
                  </a:cubicBezTo>
                  <a:lnTo>
                    <a:pt x="1169215" y="159399"/>
                  </a:lnTo>
                  <a:cubicBezTo>
                    <a:pt x="1169215" y="208519"/>
                    <a:pt x="1129396" y="248339"/>
                    <a:pt x="1080275" y="248339"/>
                  </a:cubicBezTo>
                  <a:lnTo>
                    <a:pt x="88940" y="248339"/>
                  </a:lnTo>
                  <a:cubicBezTo>
                    <a:pt x="39820" y="248339"/>
                    <a:pt x="0" y="208519"/>
                    <a:pt x="0" y="159399"/>
                  </a:cubicBezTo>
                  <a:lnTo>
                    <a:pt x="0" y="88940"/>
                  </a:lnTo>
                  <a:cubicBezTo>
                    <a:pt x="0" y="39820"/>
                    <a:pt x="39820" y="0"/>
                    <a:pt x="88940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57150"/>
              <a:ext cx="1169215" cy="3054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178902" y="3834028"/>
            <a:ext cx="887219" cy="887219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7369311" y="3746312"/>
            <a:ext cx="4439365" cy="942913"/>
            <a:chOff x="0" y="0"/>
            <a:chExt cx="1169215" cy="24833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69215" cy="248339"/>
            </a:xfrm>
            <a:custGeom>
              <a:avLst/>
              <a:gdLst/>
              <a:ahLst/>
              <a:cxnLst/>
              <a:rect l="l" t="t" r="r" b="b"/>
              <a:pathLst>
                <a:path w="1169215" h="248339">
                  <a:moveTo>
                    <a:pt x="88940" y="0"/>
                  </a:moveTo>
                  <a:lnTo>
                    <a:pt x="1080275" y="0"/>
                  </a:lnTo>
                  <a:cubicBezTo>
                    <a:pt x="1129396" y="0"/>
                    <a:pt x="1169215" y="39820"/>
                    <a:pt x="1169215" y="88940"/>
                  </a:cubicBezTo>
                  <a:lnTo>
                    <a:pt x="1169215" y="159399"/>
                  </a:lnTo>
                  <a:cubicBezTo>
                    <a:pt x="1169215" y="208519"/>
                    <a:pt x="1129396" y="248339"/>
                    <a:pt x="1080275" y="248339"/>
                  </a:cubicBezTo>
                  <a:lnTo>
                    <a:pt x="88940" y="248339"/>
                  </a:lnTo>
                  <a:cubicBezTo>
                    <a:pt x="39820" y="248339"/>
                    <a:pt x="0" y="208519"/>
                    <a:pt x="0" y="159399"/>
                  </a:cubicBezTo>
                  <a:lnTo>
                    <a:pt x="0" y="88940"/>
                  </a:lnTo>
                  <a:cubicBezTo>
                    <a:pt x="0" y="39820"/>
                    <a:pt x="39820" y="0"/>
                    <a:pt x="88940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57150"/>
              <a:ext cx="1169215" cy="3054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2450459" y="4926430"/>
            <a:ext cx="4439365" cy="942913"/>
            <a:chOff x="0" y="0"/>
            <a:chExt cx="1169215" cy="248339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69215" cy="248339"/>
            </a:xfrm>
            <a:custGeom>
              <a:avLst/>
              <a:gdLst/>
              <a:ahLst/>
              <a:cxnLst/>
              <a:rect l="l" t="t" r="r" b="b"/>
              <a:pathLst>
                <a:path w="1169215" h="248339">
                  <a:moveTo>
                    <a:pt x="88940" y="0"/>
                  </a:moveTo>
                  <a:lnTo>
                    <a:pt x="1080275" y="0"/>
                  </a:lnTo>
                  <a:cubicBezTo>
                    <a:pt x="1129396" y="0"/>
                    <a:pt x="1169215" y="39820"/>
                    <a:pt x="1169215" y="88940"/>
                  </a:cubicBezTo>
                  <a:lnTo>
                    <a:pt x="1169215" y="159399"/>
                  </a:lnTo>
                  <a:cubicBezTo>
                    <a:pt x="1169215" y="208519"/>
                    <a:pt x="1129396" y="248339"/>
                    <a:pt x="1080275" y="248339"/>
                  </a:cubicBezTo>
                  <a:lnTo>
                    <a:pt x="88940" y="248339"/>
                  </a:lnTo>
                  <a:cubicBezTo>
                    <a:pt x="39820" y="248339"/>
                    <a:pt x="0" y="208519"/>
                    <a:pt x="0" y="159399"/>
                  </a:cubicBezTo>
                  <a:lnTo>
                    <a:pt x="0" y="88940"/>
                  </a:lnTo>
                  <a:cubicBezTo>
                    <a:pt x="0" y="39820"/>
                    <a:pt x="39820" y="0"/>
                    <a:pt x="88940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0" y="-57150"/>
              <a:ext cx="1169215" cy="3054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78902" y="4926430"/>
            <a:ext cx="887219" cy="887219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7369311" y="4926430"/>
            <a:ext cx="4439365" cy="942913"/>
            <a:chOff x="0" y="0"/>
            <a:chExt cx="1169215" cy="248339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169215" cy="248339"/>
            </a:xfrm>
            <a:custGeom>
              <a:avLst/>
              <a:gdLst/>
              <a:ahLst/>
              <a:cxnLst/>
              <a:rect l="l" t="t" r="r" b="b"/>
              <a:pathLst>
                <a:path w="1169215" h="248339">
                  <a:moveTo>
                    <a:pt x="88940" y="0"/>
                  </a:moveTo>
                  <a:lnTo>
                    <a:pt x="1080275" y="0"/>
                  </a:lnTo>
                  <a:cubicBezTo>
                    <a:pt x="1129396" y="0"/>
                    <a:pt x="1169215" y="39820"/>
                    <a:pt x="1169215" y="88940"/>
                  </a:cubicBezTo>
                  <a:lnTo>
                    <a:pt x="1169215" y="159399"/>
                  </a:lnTo>
                  <a:cubicBezTo>
                    <a:pt x="1169215" y="208519"/>
                    <a:pt x="1129396" y="248339"/>
                    <a:pt x="1080275" y="248339"/>
                  </a:cubicBezTo>
                  <a:lnTo>
                    <a:pt x="88940" y="248339"/>
                  </a:lnTo>
                  <a:cubicBezTo>
                    <a:pt x="39820" y="248339"/>
                    <a:pt x="0" y="208519"/>
                    <a:pt x="0" y="159399"/>
                  </a:cubicBezTo>
                  <a:lnTo>
                    <a:pt x="0" y="88940"/>
                  </a:lnTo>
                  <a:cubicBezTo>
                    <a:pt x="0" y="39820"/>
                    <a:pt x="39820" y="0"/>
                    <a:pt x="88940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0" y="-57150"/>
              <a:ext cx="1169215" cy="3054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2450459" y="6018831"/>
            <a:ext cx="4439365" cy="942913"/>
            <a:chOff x="0" y="0"/>
            <a:chExt cx="1169215" cy="248339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169215" cy="248339"/>
            </a:xfrm>
            <a:custGeom>
              <a:avLst/>
              <a:gdLst/>
              <a:ahLst/>
              <a:cxnLst/>
              <a:rect l="l" t="t" r="r" b="b"/>
              <a:pathLst>
                <a:path w="1169215" h="248339">
                  <a:moveTo>
                    <a:pt x="88940" y="0"/>
                  </a:moveTo>
                  <a:lnTo>
                    <a:pt x="1080275" y="0"/>
                  </a:lnTo>
                  <a:cubicBezTo>
                    <a:pt x="1129396" y="0"/>
                    <a:pt x="1169215" y="39820"/>
                    <a:pt x="1169215" y="88940"/>
                  </a:cubicBezTo>
                  <a:lnTo>
                    <a:pt x="1169215" y="159399"/>
                  </a:lnTo>
                  <a:cubicBezTo>
                    <a:pt x="1169215" y="208519"/>
                    <a:pt x="1129396" y="248339"/>
                    <a:pt x="1080275" y="248339"/>
                  </a:cubicBezTo>
                  <a:lnTo>
                    <a:pt x="88940" y="248339"/>
                  </a:lnTo>
                  <a:cubicBezTo>
                    <a:pt x="39820" y="248339"/>
                    <a:pt x="0" y="208519"/>
                    <a:pt x="0" y="159399"/>
                  </a:cubicBezTo>
                  <a:lnTo>
                    <a:pt x="0" y="88940"/>
                  </a:lnTo>
                  <a:cubicBezTo>
                    <a:pt x="0" y="39820"/>
                    <a:pt x="39820" y="0"/>
                    <a:pt x="88940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5" name="TextBox 45"/>
            <p:cNvSpPr txBox="1"/>
            <p:nvPr/>
          </p:nvSpPr>
          <p:spPr>
            <a:xfrm>
              <a:off x="0" y="-57150"/>
              <a:ext cx="1169215" cy="3054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178902" y="6018831"/>
            <a:ext cx="887219" cy="887219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8" name="TextBox 4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7369311" y="6018831"/>
            <a:ext cx="4439365" cy="942913"/>
            <a:chOff x="0" y="0"/>
            <a:chExt cx="1169215" cy="248339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169215" cy="248339"/>
            </a:xfrm>
            <a:custGeom>
              <a:avLst/>
              <a:gdLst/>
              <a:ahLst/>
              <a:cxnLst/>
              <a:rect l="l" t="t" r="r" b="b"/>
              <a:pathLst>
                <a:path w="1169215" h="248339">
                  <a:moveTo>
                    <a:pt x="88940" y="0"/>
                  </a:moveTo>
                  <a:lnTo>
                    <a:pt x="1080275" y="0"/>
                  </a:lnTo>
                  <a:cubicBezTo>
                    <a:pt x="1129396" y="0"/>
                    <a:pt x="1169215" y="39820"/>
                    <a:pt x="1169215" y="88940"/>
                  </a:cubicBezTo>
                  <a:lnTo>
                    <a:pt x="1169215" y="159399"/>
                  </a:lnTo>
                  <a:cubicBezTo>
                    <a:pt x="1169215" y="208519"/>
                    <a:pt x="1129396" y="248339"/>
                    <a:pt x="1080275" y="248339"/>
                  </a:cubicBezTo>
                  <a:lnTo>
                    <a:pt x="88940" y="248339"/>
                  </a:lnTo>
                  <a:cubicBezTo>
                    <a:pt x="39820" y="248339"/>
                    <a:pt x="0" y="208519"/>
                    <a:pt x="0" y="159399"/>
                  </a:cubicBezTo>
                  <a:lnTo>
                    <a:pt x="0" y="88940"/>
                  </a:lnTo>
                  <a:cubicBezTo>
                    <a:pt x="0" y="39820"/>
                    <a:pt x="39820" y="0"/>
                    <a:pt x="88940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1" name="TextBox 51"/>
            <p:cNvSpPr txBox="1"/>
            <p:nvPr/>
          </p:nvSpPr>
          <p:spPr>
            <a:xfrm>
              <a:off x="0" y="-57150"/>
              <a:ext cx="1169215" cy="3054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407054" y="6279549"/>
            <a:ext cx="421478" cy="421478"/>
            <a:chOff x="0" y="0"/>
            <a:chExt cx="812800" cy="81280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F30"/>
            </a:solidFill>
          </p:spPr>
        </p:sp>
        <p:sp>
          <p:nvSpPr>
            <p:cNvPr id="54" name="TextBox 5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sp>
        <p:nvSpPr>
          <p:cNvPr id="55" name="AutoShape 55"/>
          <p:cNvSpPr/>
          <p:nvPr/>
        </p:nvSpPr>
        <p:spPr>
          <a:xfrm flipV="1">
            <a:off x="7102611" y="4094746"/>
            <a:ext cx="0" cy="94291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6" name="Freeform 56"/>
          <p:cNvSpPr/>
          <p:nvPr/>
        </p:nvSpPr>
        <p:spPr>
          <a:xfrm rot="-3212993">
            <a:off x="16528841" y="-1513547"/>
            <a:ext cx="2991063" cy="2696704"/>
          </a:xfrm>
          <a:custGeom>
            <a:avLst/>
            <a:gdLst/>
            <a:ahLst/>
            <a:cxnLst/>
            <a:rect l="l" t="t" r="r" b="b"/>
            <a:pathLst>
              <a:path w="2991063" h="2696704">
                <a:moveTo>
                  <a:pt x="0" y="0"/>
                </a:moveTo>
                <a:lnTo>
                  <a:pt x="2991063" y="0"/>
                </a:lnTo>
                <a:lnTo>
                  <a:pt x="2991063" y="2696704"/>
                </a:lnTo>
                <a:lnTo>
                  <a:pt x="0" y="26967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 rot="5805123" flipH="1" flipV="1">
            <a:off x="11159399" y="7977911"/>
            <a:ext cx="1298552" cy="908986"/>
          </a:xfrm>
          <a:custGeom>
            <a:avLst/>
            <a:gdLst/>
            <a:ahLst/>
            <a:cxnLst/>
            <a:rect l="l" t="t" r="r" b="b"/>
            <a:pathLst>
              <a:path w="1298552" h="908986">
                <a:moveTo>
                  <a:pt x="1298552" y="908986"/>
                </a:moveTo>
                <a:lnTo>
                  <a:pt x="0" y="908986"/>
                </a:lnTo>
                <a:lnTo>
                  <a:pt x="0" y="0"/>
                </a:lnTo>
                <a:lnTo>
                  <a:pt x="1298552" y="0"/>
                </a:lnTo>
                <a:lnTo>
                  <a:pt x="1298552" y="908986"/>
                </a:lnTo>
                <a:close/>
              </a:path>
            </a:pathLst>
          </a:custGeom>
          <a:blipFill>
            <a:blip r:embed="rId14">
              <a:alphaModFix amt="20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 rot="5805123" flipH="1" flipV="1">
            <a:off x="15379079" y="4439056"/>
            <a:ext cx="906555" cy="634589"/>
          </a:xfrm>
          <a:custGeom>
            <a:avLst/>
            <a:gdLst/>
            <a:ahLst/>
            <a:cxnLst/>
            <a:rect l="l" t="t" r="r" b="b"/>
            <a:pathLst>
              <a:path w="906555" h="634589">
                <a:moveTo>
                  <a:pt x="906556" y="634589"/>
                </a:moveTo>
                <a:lnTo>
                  <a:pt x="0" y="634589"/>
                </a:lnTo>
                <a:lnTo>
                  <a:pt x="0" y="0"/>
                </a:lnTo>
                <a:lnTo>
                  <a:pt x="906556" y="0"/>
                </a:lnTo>
                <a:lnTo>
                  <a:pt x="906556" y="634589"/>
                </a:lnTo>
                <a:close/>
              </a:path>
            </a:pathLst>
          </a:custGeom>
          <a:blipFill>
            <a:blip r:embed="rId14">
              <a:alphaModFix amt="20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59" name="Group 59"/>
          <p:cNvGrpSpPr/>
          <p:nvPr/>
        </p:nvGrpSpPr>
        <p:grpSpPr>
          <a:xfrm>
            <a:off x="7997331" y="9355921"/>
            <a:ext cx="2635593" cy="2635593"/>
            <a:chOff x="0" y="0"/>
            <a:chExt cx="812800" cy="81280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219075" cap="sq">
              <a:solidFill>
                <a:srgbClr val="169144"/>
              </a:solidFill>
              <a:prstDash val="solid"/>
              <a:miter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sp>
        <p:nvSpPr>
          <p:cNvPr id="62" name="TextBox 62"/>
          <p:cNvSpPr txBox="1"/>
          <p:nvPr/>
        </p:nvSpPr>
        <p:spPr>
          <a:xfrm>
            <a:off x="1028700" y="1002826"/>
            <a:ext cx="11722248" cy="744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9"/>
              </a:lnSpc>
            </a:pPr>
            <a:r>
              <a:rPr lang="en-US" sz="5499" b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СКЛАД </a:t>
            </a:r>
            <a:r>
              <a:rPr lang="uk-UA" sz="5499" b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РОБОЧОЇ</a:t>
            </a:r>
            <a:r>
              <a:rPr lang="en-US" sz="5499" b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 ГРУПИ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2582625" y="2925575"/>
            <a:ext cx="4175034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Викладацький склад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2582625" y="4027502"/>
            <a:ext cx="4175034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Алла ОСІПОВА – к.е.н., доцент, завідувач кафедри економіки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7645536" y="2953369"/>
            <a:ext cx="4175034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Залучені</a:t>
            </a:r>
            <a:r>
              <a:rPr lang="en-US" sz="2799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стейк</a:t>
            </a:r>
            <a:r>
              <a:rPr lang="uk-UA" sz="2799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х</a:t>
            </a:r>
            <a:r>
              <a:rPr lang="en-US" sz="2799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олдери</a:t>
            </a:r>
            <a:r>
              <a:rPr lang="en-US" sz="2799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2632302" y="5096266"/>
            <a:ext cx="4175034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Наталія АНДРУСЯК – д.е.н., професор 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кафедри економіки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2714790" y="6160723"/>
            <a:ext cx="4175034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Людмила СМОЛІЙ – к.е.н., доцент 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кафедри економіки</a:t>
            </a:r>
          </a:p>
        </p:txBody>
      </p:sp>
      <p:grpSp>
        <p:nvGrpSpPr>
          <p:cNvPr id="68" name="Group 68"/>
          <p:cNvGrpSpPr/>
          <p:nvPr/>
        </p:nvGrpSpPr>
        <p:grpSpPr>
          <a:xfrm>
            <a:off x="2450459" y="7114145"/>
            <a:ext cx="4439365" cy="942913"/>
            <a:chOff x="0" y="0"/>
            <a:chExt cx="1169215" cy="248339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1169215" cy="248339"/>
            </a:xfrm>
            <a:custGeom>
              <a:avLst/>
              <a:gdLst/>
              <a:ahLst/>
              <a:cxnLst/>
              <a:rect l="l" t="t" r="r" b="b"/>
              <a:pathLst>
                <a:path w="1169215" h="248339">
                  <a:moveTo>
                    <a:pt x="88940" y="0"/>
                  </a:moveTo>
                  <a:lnTo>
                    <a:pt x="1080275" y="0"/>
                  </a:lnTo>
                  <a:cubicBezTo>
                    <a:pt x="1129396" y="0"/>
                    <a:pt x="1169215" y="39820"/>
                    <a:pt x="1169215" y="88940"/>
                  </a:cubicBezTo>
                  <a:lnTo>
                    <a:pt x="1169215" y="159399"/>
                  </a:lnTo>
                  <a:cubicBezTo>
                    <a:pt x="1169215" y="208519"/>
                    <a:pt x="1129396" y="248339"/>
                    <a:pt x="1080275" y="248339"/>
                  </a:cubicBezTo>
                  <a:lnTo>
                    <a:pt x="88940" y="248339"/>
                  </a:lnTo>
                  <a:cubicBezTo>
                    <a:pt x="39820" y="248339"/>
                    <a:pt x="0" y="208519"/>
                    <a:pt x="0" y="159399"/>
                  </a:cubicBezTo>
                  <a:lnTo>
                    <a:pt x="0" y="88940"/>
                  </a:lnTo>
                  <a:cubicBezTo>
                    <a:pt x="0" y="39820"/>
                    <a:pt x="39820" y="0"/>
                    <a:pt x="88940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0" name="TextBox 70"/>
            <p:cNvSpPr txBox="1"/>
            <p:nvPr/>
          </p:nvSpPr>
          <p:spPr>
            <a:xfrm>
              <a:off x="0" y="-57150"/>
              <a:ext cx="1169215" cy="3054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sp>
        <p:nvSpPr>
          <p:cNvPr id="71" name="TextBox 71"/>
          <p:cNvSpPr txBox="1"/>
          <p:nvPr/>
        </p:nvSpPr>
        <p:spPr>
          <a:xfrm>
            <a:off x="2714790" y="7228445"/>
            <a:ext cx="4175034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Руслан МУДРАК – д.е.н., професор 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кафедри економіки</a:t>
            </a:r>
          </a:p>
        </p:txBody>
      </p:sp>
      <p:grpSp>
        <p:nvGrpSpPr>
          <p:cNvPr id="72" name="Group 72"/>
          <p:cNvGrpSpPr/>
          <p:nvPr/>
        </p:nvGrpSpPr>
        <p:grpSpPr>
          <a:xfrm>
            <a:off x="1194489" y="7141992"/>
            <a:ext cx="887219" cy="887219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4" name="TextBox 7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sp>
        <p:nvSpPr>
          <p:cNvPr id="75" name="TextBox 75"/>
          <p:cNvSpPr txBox="1"/>
          <p:nvPr/>
        </p:nvSpPr>
        <p:spPr>
          <a:xfrm>
            <a:off x="7350261" y="3809646"/>
            <a:ext cx="4360215" cy="9356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Тетяна</a:t>
            </a:r>
            <a:r>
              <a:rPr lang="en-US" sz="18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ШАБАТУРА – </a:t>
            </a:r>
            <a:r>
              <a:rPr lang="en-US" sz="18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д.е.н</a:t>
            </a:r>
            <a:r>
              <a:rPr lang="en-US" sz="18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., </a:t>
            </a:r>
            <a:r>
              <a:rPr lang="en-US" sz="18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професор</a:t>
            </a:r>
            <a:r>
              <a:rPr lang="en-US" sz="18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</a:p>
          <a:p>
            <a:pPr algn="ctr">
              <a:lnSpc>
                <a:spcPts val="2520"/>
              </a:lnSpc>
            </a:pPr>
            <a:r>
              <a:rPr lang="uk-UA" sz="18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Інституту кліматично орієнтованого сільського господарства НААН України</a:t>
            </a:r>
            <a:endParaRPr lang="en-US" sz="1800" dirty="0">
              <a:solidFill>
                <a:srgbClr val="0E362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6" name="TextBox 76"/>
          <p:cNvSpPr txBox="1"/>
          <p:nvPr/>
        </p:nvSpPr>
        <p:spPr>
          <a:xfrm>
            <a:off x="7535442" y="5125472"/>
            <a:ext cx="4175034" cy="722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4"/>
              </a:lnSpc>
            </a:pPr>
            <a:r>
              <a:rPr lang="en-US" sz="180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Володимир СТЕПАНЮК – директор </a:t>
            </a:r>
          </a:p>
          <a:p>
            <a:pPr algn="ctr">
              <a:lnSpc>
                <a:spcPts val="1944"/>
              </a:lnSpc>
            </a:pPr>
            <a:r>
              <a:rPr lang="en-US" sz="180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Уманського представництва ТОВ «Ерідон Тех», роботодавець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7501476" y="6140698"/>
            <a:ext cx="4175034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Микола ОТЕНІЯ - директор 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ТОВ «Терра Техніка Умань», роботодавець</a:t>
            </a:r>
          </a:p>
        </p:txBody>
      </p:sp>
      <p:grpSp>
        <p:nvGrpSpPr>
          <p:cNvPr id="78" name="Group 78"/>
          <p:cNvGrpSpPr/>
          <p:nvPr/>
        </p:nvGrpSpPr>
        <p:grpSpPr>
          <a:xfrm>
            <a:off x="7403276" y="7141992"/>
            <a:ext cx="4439365" cy="942913"/>
            <a:chOff x="0" y="0"/>
            <a:chExt cx="1169215" cy="248339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1169215" cy="248339"/>
            </a:xfrm>
            <a:custGeom>
              <a:avLst/>
              <a:gdLst/>
              <a:ahLst/>
              <a:cxnLst/>
              <a:rect l="l" t="t" r="r" b="b"/>
              <a:pathLst>
                <a:path w="1169215" h="248339">
                  <a:moveTo>
                    <a:pt x="88940" y="0"/>
                  </a:moveTo>
                  <a:lnTo>
                    <a:pt x="1080275" y="0"/>
                  </a:lnTo>
                  <a:cubicBezTo>
                    <a:pt x="1129396" y="0"/>
                    <a:pt x="1169215" y="39820"/>
                    <a:pt x="1169215" y="88940"/>
                  </a:cubicBezTo>
                  <a:lnTo>
                    <a:pt x="1169215" y="159399"/>
                  </a:lnTo>
                  <a:cubicBezTo>
                    <a:pt x="1169215" y="208519"/>
                    <a:pt x="1129396" y="248339"/>
                    <a:pt x="1080275" y="248339"/>
                  </a:cubicBezTo>
                  <a:lnTo>
                    <a:pt x="88940" y="248339"/>
                  </a:lnTo>
                  <a:cubicBezTo>
                    <a:pt x="39820" y="248339"/>
                    <a:pt x="0" y="208519"/>
                    <a:pt x="0" y="159399"/>
                  </a:cubicBezTo>
                  <a:lnTo>
                    <a:pt x="0" y="88940"/>
                  </a:lnTo>
                  <a:cubicBezTo>
                    <a:pt x="0" y="39820"/>
                    <a:pt x="39820" y="0"/>
                    <a:pt x="88940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0" name="TextBox 80"/>
            <p:cNvSpPr txBox="1"/>
            <p:nvPr/>
          </p:nvSpPr>
          <p:spPr>
            <a:xfrm>
              <a:off x="0" y="-57150"/>
              <a:ext cx="1169215" cy="3054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sp>
        <p:nvSpPr>
          <p:cNvPr id="81" name="TextBox 81"/>
          <p:cNvSpPr txBox="1"/>
          <p:nvPr/>
        </p:nvSpPr>
        <p:spPr>
          <a:xfrm>
            <a:off x="7633642" y="7228445"/>
            <a:ext cx="4175034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uk-UA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Олег ЧОРНИЙ</a:t>
            </a:r>
            <a:r>
              <a:rPr lang="en-US" sz="18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- </a:t>
            </a:r>
            <a:r>
              <a:rPr lang="en-US" sz="18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здобувач</a:t>
            </a:r>
            <a:r>
              <a:rPr lang="en-US" sz="18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8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другого</a:t>
            </a:r>
            <a:r>
              <a:rPr lang="en-US" sz="18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8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рівня</a:t>
            </a:r>
            <a:r>
              <a:rPr lang="en-US" sz="18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</a:p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вищої</a:t>
            </a:r>
            <a:r>
              <a:rPr lang="en-US" sz="18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8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освіти</a:t>
            </a:r>
            <a:r>
              <a:rPr lang="en-US" sz="18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(</a:t>
            </a:r>
            <a:r>
              <a:rPr lang="en-US" sz="18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магістр</a:t>
            </a:r>
            <a:r>
              <a:rPr lang="en-US" sz="18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)</a:t>
            </a:r>
          </a:p>
        </p:txBody>
      </p:sp>
      <p:grpSp>
        <p:nvGrpSpPr>
          <p:cNvPr id="82" name="Group 82"/>
          <p:cNvGrpSpPr/>
          <p:nvPr/>
        </p:nvGrpSpPr>
        <p:grpSpPr>
          <a:xfrm>
            <a:off x="1427359" y="4094746"/>
            <a:ext cx="421478" cy="421478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F30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427359" y="5187972"/>
            <a:ext cx="421478" cy="421478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F30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427359" y="7427996"/>
            <a:ext cx="421478" cy="421478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F30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sp>
        <p:nvSpPr>
          <p:cNvPr id="91" name="Freeform 91"/>
          <p:cNvSpPr/>
          <p:nvPr/>
        </p:nvSpPr>
        <p:spPr>
          <a:xfrm>
            <a:off x="133365" y="136067"/>
            <a:ext cx="781035" cy="781035"/>
          </a:xfrm>
          <a:custGeom>
            <a:avLst/>
            <a:gdLst/>
            <a:ahLst/>
            <a:cxnLst/>
            <a:rect l="l" t="t" r="r" b="b"/>
            <a:pathLst>
              <a:path w="781035" h="781035">
                <a:moveTo>
                  <a:pt x="0" y="0"/>
                </a:moveTo>
                <a:lnTo>
                  <a:pt x="781035" y="0"/>
                </a:lnTo>
                <a:lnTo>
                  <a:pt x="781035" y="781034"/>
                </a:lnTo>
                <a:lnTo>
                  <a:pt x="0" y="78103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80448" y="-3429493"/>
            <a:ext cx="12972285" cy="9729214"/>
            <a:chOff x="0" y="0"/>
            <a:chExt cx="812800" cy="60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203200" y="0"/>
                  </a:moveTo>
                  <a:lnTo>
                    <a:pt x="8128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E362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580448" y="1542156"/>
            <a:ext cx="3347547" cy="3347547"/>
          </a:xfrm>
          <a:custGeom>
            <a:avLst/>
            <a:gdLst/>
            <a:ahLst/>
            <a:cxnLst/>
            <a:rect l="l" t="t" r="r" b="b"/>
            <a:pathLst>
              <a:path w="3347547" h="3347547">
                <a:moveTo>
                  <a:pt x="0" y="0"/>
                </a:moveTo>
                <a:lnTo>
                  <a:pt x="3347547" y="0"/>
                </a:lnTo>
                <a:lnTo>
                  <a:pt x="3347547" y="3347547"/>
                </a:lnTo>
                <a:lnTo>
                  <a:pt x="0" y="33475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3089996" y="-568607"/>
            <a:ext cx="4426647" cy="5143500"/>
            <a:chOff x="0" y="0"/>
            <a:chExt cx="524640" cy="6096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24640" cy="609600"/>
            </a:xfrm>
            <a:custGeom>
              <a:avLst/>
              <a:gdLst/>
              <a:ahLst/>
              <a:cxnLst/>
              <a:rect l="l" t="t" r="r" b="b"/>
              <a:pathLst>
                <a:path w="524640" h="609600">
                  <a:moveTo>
                    <a:pt x="203200" y="0"/>
                  </a:moveTo>
                  <a:lnTo>
                    <a:pt x="524640" y="0"/>
                  </a:lnTo>
                  <a:lnTo>
                    <a:pt x="32144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43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-57150"/>
              <a:ext cx="32144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4332113" y="2127706"/>
            <a:ext cx="1531968" cy="1381203"/>
          </a:xfrm>
          <a:custGeom>
            <a:avLst/>
            <a:gdLst/>
            <a:ahLst/>
            <a:cxnLst/>
            <a:rect l="l" t="t" r="r" b="b"/>
            <a:pathLst>
              <a:path w="1531968" h="1381203">
                <a:moveTo>
                  <a:pt x="0" y="0"/>
                </a:moveTo>
                <a:lnTo>
                  <a:pt x="1531968" y="0"/>
                </a:lnTo>
                <a:lnTo>
                  <a:pt x="1531968" y="1381203"/>
                </a:lnTo>
                <a:lnTo>
                  <a:pt x="0" y="1381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149646" y="6890840"/>
            <a:ext cx="2827967" cy="1856245"/>
          </a:xfrm>
          <a:custGeom>
            <a:avLst/>
            <a:gdLst/>
            <a:ahLst/>
            <a:cxnLst/>
            <a:rect l="l" t="t" r="r" b="b"/>
            <a:pathLst>
              <a:path w="4079723" h="2621222">
                <a:moveTo>
                  <a:pt x="0" y="0"/>
                </a:moveTo>
                <a:lnTo>
                  <a:pt x="4079723" y="0"/>
                </a:lnTo>
                <a:lnTo>
                  <a:pt x="4079723" y="2621222"/>
                </a:lnTo>
                <a:lnTo>
                  <a:pt x="0" y="26212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4656516" y="2003143"/>
            <a:ext cx="12972285" cy="9729214"/>
            <a:chOff x="0" y="0"/>
            <a:chExt cx="812800" cy="609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203200" y="0"/>
                  </a:moveTo>
                  <a:lnTo>
                    <a:pt x="8128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433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5705789" y="9258300"/>
            <a:ext cx="3107021" cy="3107021"/>
          </a:xfrm>
          <a:custGeom>
            <a:avLst/>
            <a:gdLst/>
            <a:ahLst/>
            <a:cxnLst/>
            <a:rect l="l" t="t" r="r" b="b"/>
            <a:pathLst>
              <a:path w="3107021" h="3107021">
                <a:moveTo>
                  <a:pt x="0" y="0"/>
                </a:moveTo>
                <a:lnTo>
                  <a:pt x="3107022" y="0"/>
                </a:lnTo>
                <a:lnTo>
                  <a:pt x="3107022" y="3107021"/>
                </a:lnTo>
                <a:lnTo>
                  <a:pt x="0" y="31070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14402390" y="4794740"/>
            <a:ext cx="7161840" cy="7763513"/>
          </a:xfrm>
          <a:custGeom>
            <a:avLst/>
            <a:gdLst/>
            <a:ahLst/>
            <a:cxnLst/>
            <a:rect l="l" t="t" r="r" b="b"/>
            <a:pathLst>
              <a:path w="7161840" h="7763513">
                <a:moveTo>
                  <a:pt x="7161840" y="0"/>
                </a:moveTo>
                <a:lnTo>
                  <a:pt x="0" y="0"/>
                </a:lnTo>
                <a:lnTo>
                  <a:pt x="0" y="7763512"/>
                </a:lnTo>
                <a:lnTo>
                  <a:pt x="7161840" y="7763512"/>
                </a:lnTo>
                <a:lnTo>
                  <a:pt x="716184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14830467" y="6748652"/>
            <a:ext cx="1637906" cy="1637906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F3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-845625">
            <a:off x="17868277" y="4492668"/>
            <a:ext cx="2991063" cy="2696704"/>
          </a:xfrm>
          <a:custGeom>
            <a:avLst/>
            <a:gdLst/>
            <a:ahLst/>
            <a:cxnLst/>
            <a:rect l="l" t="t" r="r" b="b"/>
            <a:pathLst>
              <a:path w="2991063" h="2696704">
                <a:moveTo>
                  <a:pt x="0" y="0"/>
                </a:moveTo>
                <a:lnTo>
                  <a:pt x="2991063" y="0"/>
                </a:lnTo>
                <a:lnTo>
                  <a:pt x="2991063" y="2696704"/>
                </a:lnTo>
                <a:lnTo>
                  <a:pt x="0" y="26967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1004432" flipV="1">
            <a:off x="18431484" y="-1003977"/>
            <a:ext cx="2713678" cy="2941656"/>
          </a:xfrm>
          <a:custGeom>
            <a:avLst/>
            <a:gdLst/>
            <a:ahLst/>
            <a:cxnLst/>
            <a:rect l="l" t="t" r="r" b="b"/>
            <a:pathLst>
              <a:path w="2713678" h="2941656">
                <a:moveTo>
                  <a:pt x="0" y="2941656"/>
                </a:moveTo>
                <a:lnTo>
                  <a:pt x="2713678" y="2941656"/>
                </a:lnTo>
                <a:lnTo>
                  <a:pt x="2713678" y="0"/>
                </a:lnTo>
                <a:lnTo>
                  <a:pt x="0" y="0"/>
                </a:lnTo>
                <a:lnTo>
                  <a:pt x="0" y="2941656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0524316" y="-2278892"/>
            <a:ext cx="5339765" cy="4538800"/>
          </a:xfrm>
          <a:custGeom>
            <a:avLst/>
            <a:gdLst/>
            <a:ahLst/>
            <a:cxnLst/>
            <a:rect l="l" t="t" r="r" b="b"/>
            <a:pathLst>
              <a:path w="5339765" h="4538800">
                <a:moveTo>
                  <a:pt x="0" y="0"/>
                </a:moveTo>
                <a:lnTo>
                  <a:pt x="5339765" y="0"/>
                </a:lnTo>
                <a:lnTo>
                  <a:pt x="5339765" y="4538800"/>
                </a:lnTo>
                <a:lnTo>
                  <a:pt x="0" y="4538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699402" y="107728"/>
            <a:ext cx="10498438" cy="2152180"/>
          </a:xfrm>
          <a:custGeom>
            <a:avLst/>
            <a:gdLst/>
            <a:ahLst/>
            <a:cxnLst/>
            <a:rect l="l" t="t" r="r" b="b"/>
            <a:pathLst>
              <a:path w="10498438" h="2152180">
                <a:moveTo>
                  <a:pt x="0" y="0"/>
                </a:moveTo>
                <a:lnTo>
                  <a:pt x="10498438" y="0"/>
                </a:lnTo>
                <a:lnTo>
                  <a:pt x="10498438" y="2152180"/>
                </a:lnTo>
                <a:lnTo>
                  <a:pt x="0" y="21521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2073715" y="424871"/>
            <a:ext cx="9749812" cy="1377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5499" b="1" dirty="0" err="1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Що</a:t>
            </a:r>
            <a:r>
              <a:rPr lang="en-US" sz="5499" b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en-US" sz="5499" b="1" dirty="0" err="1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отримають</a:t>
            </a:r>
            <a:r>
              <a:rPr lang="en-US" sz="5499" b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en-US" sz="5499" b="1" dirty="0" err="1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здобувачі</a:t>
            </a:r>
            <a:r>
              <a:rPr lang="en-US" sz="5499" b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en-US" sz="5499" b="1" dirty="0" err="1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програми</a:t>
            </a:r>
            <a:r>
              <a:rPr lang="en-US" sz="5499" b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 «</a:t>
            </a:r>
            <a:r>
              <a:rPr lang="uk-UA" sz="5499" b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Е</a:t>
            </a:r>
            <a:r>
              <a:rPr lang="en-US" sz="5499" b="1" dirty="0" err="1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кономіка</a:t>
            </a:r>
            <a:r>
              <a:rPr lang="en-US" sz="5499" b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":</a:t>
            </a:r>
          </a:p>
        </p:txBody>
      </p:sp>
      <p:sp>
        <p:nvSpPr>
          <p:cNvPr id="24" name="Freeform 24"/>
          <p:cNvSpPr/>
          <p:nvPr/>
        </p:nvSpPr>
        <p:spPr>
          <a:xfrm>
            <a:off x="6630759" y="8317455"/>
            <a:ext cx="1445408" cy="1228597"/>
          </a:xfrm>
          <a:custGeom>
            <a:avLst/>
            <a:gdLst/>
            <a:ahLst/>
            <a:cxnLst/>
            <a:rect l="l" t="t" r="r" b="b"/>
            <a:pathLst>
              <a:path w="1445408" h="1228597">
                <a:moveTo>
                  <a:pt x="0" y="0"/>
                </a:moveTo>
                <a:lnTo>
                  <a:pt x="1445408" y="0"/>
                </a:lnTo>
                <a:lnTo>
                  <a:pt x="1445408" y="1228597"/>
                </a:lnTo>
                <a:lnTo>
                  <a:pt x="0" y="12285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7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5098097" y="7007886"/>
            <a:ext cx="1102647" cy="1119439"/>
          </a:xfrm>
          <a:custGeom>
            <a:avLst/>
            <a:gdLst/>
            <a:ahLst/>
            <a:cxnLst/>
            <a:rect l="l" t="t" r="r" b="b"/>
            <a:pathLst>
              <a:path w="1102647" h="1119439">
                <a:moveTo>
                  <a:pt x="0" y="0"/>
                </a:moveTo>
                <a:lnTo>
                  <a:pt x="1102647" y="0"/>
                </a:lnTo>
                <a:lnTo>
                  <a:pt x="1102647" y="1119439"/>
                </a:lnTo>
                <a:lnTo>
                  <a:pt x="0" y="111943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419456" y="2657148"/>
            <a:ext cx="728329" cy="739421"/>
          </a:xfrm>
          <a:custGeom>
            <a:avLst/>
            <a:gdLst/>
            <a:ahLst/>
            <a:cxnLst/>
            <a:rect l="l" t="t" r="r" b="b"/>
            <a:pathLst>
              <a:path w="728329" h="739421">
                <a:moveTo>
                  <a:pt x="0" y="0"/>
                </a:moveTo>
                <a:lnTo>
                  <a:pt x="728329" y="0"/>
                </a:lnTo>
                <a:lnTo>
                  <a:pt x="728329" y="739420"/>
                </a:lnTo>
                <a:lnTo>
                  <a:pt x="0" y="7394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359454" y="2685369"/>
            <a:ext cx="11730542" cy="688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uk-UA" sz="2000" b="1" dirty="0">
                <a:solidFill>
                  <a:srgbClr val="0E3626"/>
                </a:solidFill>
                <a:latin typeface="Oswald Bold"/>
                <a:ea typeface="Oswald"/>
                <a:cs typeface="Oswald"/>
                <a:sym typeface="Oswald Bold"/>
              </a:rPr>
              <a:t>Універсальність та глобальність: </a:t>
            </a:r>
            <a:r>
              <a:rPr lang="uk-UA" sz="2000" i="1" dirty="0">
                <a:solidFill>
                  <a:srgbClr val="0E3626"/>
                </a:solidFill>
                <a:latin typeface="Oswald Bold"/>
                <a:ea typeface="Oswald"/>
                <a:cs typeface="Oswald"/>
                <a:sym typeface="Oswald Bold"/>
              </a:rPr>
              <a:t>програма</a:t>
            </a:r>
            <a:r>
              <a:rPr lang="uk-UA" sz="2000" b="1" i="1" dirty="0">
                <a:solidFill>
                  <a:srgbClr val="0E3626"/>
                </a:solidFill>
                <a:latin typeface="Oswald Bold"/>
                <a:ea typeface="Oswald"/>
                <a:cs typeface="Oswald"/>
                <a:sym typeface="Oswald Bold"/>
              </a:rPr>
              <a:t> охоплює широку сферу економіки та міжнародних економічних відносин</a:t>
            </a:r>
            <a:r>
              <a:rPr lang="uk-UA" sz="2000" b="1" dirty="0">
                <a:solidFill>
                  <a:srgbClr val="0E3626"/>
                </a:solidFill>
                <a:latin typeface="Oswald Bold"/>
                <a:ea typeface="Oswald"/>
                <a:cs typeface="Oswald"/>
                <a:sym typeface="Oswald Bold"/>
              </a:rPr>
              <a:t>, </a:t>
            </a:r>
            <a:r>
              <a:rPr lang="uk-UA" sz="2000" b="1" i="1" dirty="0">
                <a:solidFill>
                  <a:srgbClr val="0E3626"/>
                </a:solidFill>
                <a:latin typeface="Oswald Bold"/>
                <a:ea typeface="Oswald"/>
                <a:cs typeface="Oswald"/>
                <a:sym typeface="Oswald Bold"/>
              </a:rPr>
              <a:t>готуючи фахівців до роботи в умовах інтегрованого світового ринку</a:t>
            </a:r>
            <a:r>
              <a:rPr lang="uk-UA" sz="2000" b="1" dirty="0">
                <a:solidFill>
                  <a:srgbClr val="0E3626"/>
                </a:solidFill>
                <a:latin typeface="Oswald Bold"/>
                <a:ea typeface="Oswald"/>
                <a:cs typeface="Oswald"/>
                <a:sym typeface="Oswald Bold"/>
              </a:rPr>
              <a:t>.</a:t>
            </a:r>
            <a:endParaRPr lang="en-US" sz="2000" b="1" dirty="0">
              <a:solidFill>
                <a:srgbClr val="0E362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" name="Freeform 28"/>
          <p:cNvSpPr/>
          <p:nvPr/>
        </p:nvSpPr>
        <p:spPr>
          <a:xfrm rot="-4029408">
            <a:off x="12387076" y="-1687493"/>
            <a:ext cx="2991063" cy="2696704"/>
          </a:xfrm>
          <a:custGeom>
            <a:avLst/>
            <a:gdLst/>
            <a:ahLst/>
            <a:cxnLst/>
            <a:rect l="l" t="t" r="r" b="b"/>
            <a:pathLst>
              <a:path w="2991063" h="2696704">
                <a:moveTo>
                  <a:pt x="0" y="0"/>
                </a:moveTo>
                <a:lnTo>
                  <a:pt x="2991062" y="0"/>
                </a:lnTo>
                <a:lnTo>
                  <a:pt x="2991062" y="2696704"/>
                </a:lnTo>
                <a:lnTo>
                  <a:pt x="0" y="269670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5805123" flipH="1" flipV="1">
            <a:off x="12675179" y="7411060"/>
            <a:ext cx="1310971" cy="917680"/>
          </a:xfrm>
          <a:custGeom>
            <a:avLst/>
            <a:gdLst/>
            <a:ahLst/>
            <a:cxnLst/>
            <a:rect l="l" t="t" r="r" b="b"/>
            <a:pathLst>
              <a:path w="1310971" h="917680">
                <a:moveTo>
                  <a:pt x="1310971" y="917680"/>
                </a:moveTo>
                <a:lnTo>
                  <a:pt x="0" y="917680"/>
                </a:lnTo>
                <a:lnTo>
                  <a:pt x="0" y="0"/>
                </a:lnTo>
                <a:lnTo>
                  <a:pt x="1310971" y="0"/>
                </a:lnTo>
                <a:lnTo>
                  <a:pt x="1310971" y="917680"/>
                </a:lnTo>
                <a:close/>
              </a:path>
            </a:pathLst>
          </a:custGeom>
          <a:blipFill>
            <a:blip r:embed="rId18">
              <a:alphaModFix amt="20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-339065">
            <a:off x="15240905" y="1830050"/>
            <a:ext cx="595312" cy="595313"/>
          </a:xfrm>
          <a:custGeom>
            <a:avLst/>
            <a:gdLst/>
            <a:ahLst/>
            <a:cxnLst/>
            <a:rect l="l" t="t" r="r" b="b"/>
            <a:pathLst>
              <a:path w="595312" h="595313">
                <a:moveTo>
                  <a:pt x="0" y="0"/>
                </a:moveTo>
                <a:lnTo>
                  <a:pt x="595312" y="0"/>
                </a:lnTo>
                <a:lnTo>
                  <a:pt x="595312" y="595312"/>
                </a:lnTo>
                <a:lnTo>
                  <a:pt x="0" y="59531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1359454" y="3554428"/>
            <a:ext cx="11730542" cy="688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uk-UA" sz="2000" b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Акцент на сталий розвиток</a:t>
            </a:r>
            <a:r>
              <a:rPr lang="en-US" sz="2000" b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:</a:t>
            </a:r>
            <a:r>
              <a:rPr lang="uk-UA" sz="2000" b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uk-UA" sz="2000" b="1" i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глибоке вивчення стратегії сталого розвитку та механізмів їх  реалізації на різних рівнях економічних систем.</a:t>
            </a:r>
            <a:endParaRPr lang="en-US" sz="2000" dirty="0">
              <a:solidFill>
                <a:srgbClr val="0E362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359454" y="4410565"/>
            <a:ext cx="11730542" cy="688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uk-UA" sz="2000" b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Лідерство у «зеленій» економіці</a:t>
            </a:r>
            <a:r>
              <a:rPr lang="en-US" sz="2000" b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:</a:t>
            </a:r>
            <a:r>
              <a:rPr lang="uk-UA" sz="2000" b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uk-UA" sz="2000" b="1" i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фокус на сучасних екологічних трендах, «зелених» інвестиціях та циркулярній економіці як основі майбутнього добробуту.</a:t>
            </a:r>
            <a:endParaRPr lang="en-US" sz="2000" dirty="0">
              <a:solidFill>
                <a:srgbClr val="0E362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359454" y="5426565"/>
            <a:ext cx="11730542" cy="688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uk-UA" sz="2000" b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Цифрова компетентність: </a:t>
            </a:r>
            <a:r>
              <a:rPr lang="uk-UA" sz="2000" b="1" i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опанування новітніх ІТ-технологій та спеціалізованого ПЗ для моделювання, прогнозування та управління складними економічними процесами.</a:t>
            </a:r>
            <a:endParaRPr lang="en-US" sz="2000" dirty="0">
              <a:solidFill>
                <a:srgbClr val="0E362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359454" y="6483575"/>
            <a:ext cx="11730542" cy="1047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uk-UA" sz="2000" b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Соціальна відповідальність та людський розвиток: </a:t>
            </a:r>
            <a:r>
              <a:rPr lang="uk-UA" sz="2000" b="1" i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вивчення тенденцій  соціально– економічного розвитку та формування стратегій, що забезпечують баланс між економічною ефективністю та інтересами суспільства. </a:t>
            </a:r>
            <a:endParaRPr lang="en-US" sz="2000" i="1" dirty="0">
              <a:solidFill>
                <a:srgbClr val="0E362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5" name="Freeform 35"/>
          <p:cNvSpPr/>
          <p:nvPr/>
        </p:nvSpPr>
        <p:spPr>
          <a:xfrm>
            <a:off x="409931" y="3559368"/>
            <a:ext cx="728329" cy="739421"/>
          </a:xfrm>
          <a:custGeom>
            <a:avLst/>
            <a:gdLst/>
            <a:ahLst/>
            <a:cxnLst/>
            <a:rect l="l" t="t" r="r" b="b"/>
            <a:pathLst>
              <a:path w="728329" h="739421">
                <a:moveTo>
                  <a:pt x="0" y="0"/>
                </a:moveTo>
                <a:lnTo>
                  <a:pt x="728329" y="0"/>
                </a:lnTo>
                <a:lnTo>
                  <a:pt x="728329" y="739420"/>
                </a:lnTo>
                <a:lnTo>
                  <a:pt x="0" y="7394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409931" y="4415505"/>
            <a:ext cx="728329" cy="739421"/>
          </a:xfrm>
          <a:custGeom>
            <a:avLst/>
            <a:gdLst/>
            <a:ahLst/>
            <a:cxnLst/>
            <a:rect l="l" t="t" r="r" b="b"/>
            <a:pathLst>
              <a:path w="728329" h="739421">
                <a:moveTo>
                  <a:pt x="0" y="0"/>
                </a:moveTo>
                <a:lnTo>
                  <a:pt x="728329" y="0"/>
                </a:lnTo>
                <a:lnTo>
                  <a:pt x="728329" y="739420"/>
                </a:lnTo>
                <a:lnTo>
                  <a:pt x="0" y="7394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409931" y="5474190"/>
            <a:ext cx="728329" cy="739421"/>
          </a:xfrm>
          <a:custGeom>
            <a:avLst/>
            <a:gdLst/>
            <a:ahLst/>
            <a:cxnLst/>
            <a:rect l="l" t="t" r="r" b="b"/>
            <a:pathLst>
              <a:path w="728329" h="739421">
                <a:moveTo>
                  <a:pt x="0" y="0"/>
                </a:moveTo>
                <a:lnTo>
                  <a:pt x="728329" y="0"/>
                </a:lnTo>
                <a:lnTo>
                  <a:pt x="728329" y="739421"/>
                </a:lnTo>
                <a:lnTo>
                  <a:pt x="0" y="73942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449148" y="6488515"/>
            <a:ext cx="728329" cy="739421"/>
          </a:xfrm>
          <a:custGeom>
            <a:avLst/>
            <a:gdLst/>
            <a:ahLst/>
            <a:cxnLst/>
            <a:rect l="l" t="t" r="r" b="b"/>
            <a:pathLst>
              <a:path w="728329" h="739421">
                <a:moveTo>
                  <a:pt x="0" y="0"/>
                </a:moveTo>
                <a:lnTo>
                  <a:pt x="728329" y="0"/>
                </a:lnTo>
                <a:lnTo>
                  <a:pt x="728329" y="739421"/>
                </a:lnTo>
                <a:lnTo>
                  <a:pt x="0" y="73942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1463657" y="7465336"/>
            <a:ext cx="11730542" cy="688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uk-UA" sz="2000" b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Міжнародна мобільність</a:t>
            </a:r>
            <a:r>
              <a:rPr lang="en-US" sz="2000" b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:</a:t>
            </a:r>
            <a:r>
              <a:rPr lang="uk-UA" sz="2000" b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uk-UA" sz="2000" b="1" i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вивчення окремих компонентів англійською мовою та участь у програмі </a:t>
            </a:r>
            <a:r>
              <a:rPr lang="en-US" sz="2000" b="1" i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 Erasmus+</a:t>
            </a:r>
            <a:r>
              <a:rPr lang="uk-UA" sz="2000" b="1" i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, що дозволяє засвоїти провідний європейський досвід.</a:t>
            </a:r>
            <a:endParaRPr lang="en-US" sz="2000" dirty="0">
              <a:solidFill>
                <a:srgbClr val="0E362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0" name="Freeform 40"/>
          <p:cNvSpPr/>
          <p:nvPr/>
        </p:nvSpPr>
        <p:spPr>
          <a:xfrm>
            <a:off x="515823" y="7342236"/>
            <a:ext cx="728329" cy="739421"/>
          </a:xfrm>
          <a:custGeom>
            <a:avLst/>
            <a:gdLst/>
            <a:ahLst/>
            <a:cxnLst/>
            <a:rect l="l" t="t" r="r" b="b"/>
            <a:pathLst>
              <a:path w="728329" h="739421">
                <a:moveTo>
                  <a:pt x="0" y="0"/>
                </a:moveTo>
                <a:lnTo>
                  <a:pt x="728329" y="0"/>
                </a:lnTo>
                <a:lnTo>
                  <a:pt x="728329" y="739420"/>
                </a:lnTo>
                <a:lnTo>
                  <a:pt x="0" y="7394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525233" y="8357881"/>
            <a:ext cx="728329" cy="739421"/>
          </a:xfrm>
          <a:custGeom>
            <a:avLst/>
            <a:gdLst/>
            <a:ahLst/>
            <a:cxnLst/>
            <a:rect l="l" t="t" r="r" b="b"/>
            <a:pathLst>
              <a:path w="728329" h="739421">
                <a:moveTo>
                  <a:pt x="0" y="0"/>
                </a:moveTo>
                <a:lnTo>
                  <a:pt x="728329" y="0"/>
                </a:lnTo>
                <a:lnTo>
                  <a:pt x="728329" y="739421"/>
                </a:lnTo>
                <a:lnTo>
                  <a:pt x="0" y="73942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2" name="TextBox 42"/>
          <p:cNvSpPr txBox="1"/>
          <p:nvPr/>
        </p:nvSpPr>
        <p:spPr>
          <a:xfrm>
            <a:off x="1463657" y="8478059"/>
            <a:ext cx="11730542" cy="688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uk-UA" sz="2000" b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Прикладний інструментарій: </a:t>
            </a:r>
            <a:r>
              <a:rPr lang="uk-UA" sz="2000" b="1" i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використання кейс-методів, бізнес-симуляторів та тренінгів для формування навичок прийняття ефективних рішень в умовах невизначеності</a:t>
            </a:r>
            <a:endParaRPr lang="en-US" sz="2000" dirty="0">
              <a:solidFill>
                <a:srgbClr val="0E362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3" name="Freeform 43"/>
          <p:cNvSpPr/>
          <p:nvPr/>
        </p:nvSpPr>
        <p:spPr>
          <a:xfrm>
            <a:off x="247665" y="247665"/>
            <a:ext cx="781035" cy="781035"/>
          </a:xfrm>
          <a:custGeom>
            <a:avLst/>
            <a:gdLst/>
            <a:ahLst/>
            <a:cxnLst/>
            <a:rect l="l" t="t" r="r" b="b"/>
            <a:pathLst>
              <a:path w="781035" h="781035">
                <a:moveTo>
                  <a:pt x="0" y="0"/>
                </a:moveTo>
                <a:lnTo>
                  <a:pt x="781035" y="0"/>
                </a:lnTo>
                <a:lnTo>
                  <a:pt x="781035" y="781035"/>
                </a:lnTo>
                <a:lnTo>
                  <a:pt x="0" y="781035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04D97CC-0DA1-5B39-ED66-8497351A6EC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4981" y="9278699"/>
            <a:ext cx="731583" cy="737680"/>
          </a:xfrm>
          <a:prstGeom prst="rect">
            <a:avLst/>
          </a:prstGeom>
        </p:spPr>
      </p:pic>
      <p:sp>
        <p:nvSpPr>
          <p:cNvPr id="47" name="TextBox 42">
            <a:extLst>
              <a:ext uri="{FF2B5EF4-FFF2-40B4-BE49-F238E27FC236}">
                <a16:creationId xmlns:a16="http://schemas.microsoft.com/office/drawing/2014/main" id="{E7B40405-E7D8-AB40-08AC-1C980898CCB0}"/>
              </a:ext>
            </a:extLst>
          </p:cNvPr>
          <p:cNvSpPr txBox="1"/>
          <p:nvPr/>
        </p:nvSpPr>
        <p:spPr>
          <a:xfrm>
            <a:off x="1460687" y="9327985"/>
            <a:ext cx="11730542" cy="688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uk-UA" sz="2000" b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Універсальність: </a:t>
            </a:r>
            <a:r>
              <a:rPr lang="uk-UA" sz="2000" b="1" i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після закінчення навчання випускник може працевлаштуватися в різних секторах, від приватного бізнесу, державних установ до міжнародних корпорацій.</a:t>
            </a:r>
            <a:r>
              <a:rPr lang="uk-UA" sz="2000" b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endParaRPr lang="en-US" sz="2000" dirty="0">
              <a:solidFill>
                <a:srgbClr val="0E362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59498" y="257070"/>
            <a:ext cx="12940148" cy="1760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0"/>
              </a:lnSpc>
            </a:pPr>
            <a:r>
              <a:rPr lang="en-US" sz="4500" b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ДИСЦИПЛІНИ МАГІСТЕРСЬКОЇ ПРОГРАМИ </a:t>
            </a:r>
          </a:p>
          <a:p>
            <a:pPr algn="ctr">
              <a:lnSpc>
                <a:spcPts val="4590"/>
              </a:lnSpc>
            </a:pPr>
            <a:r>
              <a:rPr lang="en-US" sz="4500" b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 «ЕКОНОМІКА»</a:t>
            </a:r>
          </a:p>
          <a:p>
            <a:pPr algn="ctr">
              <a:lnSpc>
                <a:spcPts val="4590"/>
              </a:lnSpc>
            </a:pPr>
            <a:r>
              <a:rPr lang="en-US" sz="4500" b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</a:p>
        </p:txBody>
      </p:sp>
      <p:sp>
        <p:nvSpPr>
          <p:cNvPr id="3" name="Freeform 3"/>
          <p:cNvSpPr/>
          <p:nvPr/>
        </p:nvSpPr>
        <p:spPr>
          <a:xfrm>
            <a:off x="10972735" y="8127325"/>
            <a:ext cx="3969351" cy="3373949"/>
          </a:xfrm>
          <a:custGeom>
            <a:avLst/>
            <a:gdLst/>
            <a:ahLst/>
            <a:cxnLst/>
            <a:rect l="l" t="t" r="r" b="b"/>
            <a:pathLst>
              <a:path w="3969351" h="3373949">
                <a:moveTo>
                  <a:pt x="0" y="0"/>
                </a:moveTo>
                <a:lnTo>
                  <a:pt x="3969351" y="0"/>
                </a:lnTo>
                <a:lnTo>
                  <a:pt x="3969351" y="3373948"/>
                </a:lnTo>
                <a:lnTo>
                  <a:pt x="0" y="3373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9708777" y="2440822"/>
            <a:ext cx="10466619" cy="11345928"/>
          </a:xfrm>
          <a:custGeom>
            <a:avLst/>
            <a:gdLst/>
            <a:ahLst/>
            <a:cxnLst/>
            <a:rect l="l" t="t" r="r" b="b"/>
            <a:pathLst>
              <a:path w="10466619" h="11345928">
                <a:moveTo>
                  <a:pt x="10466619" y="0"/>
                </a:moveTo>
                <a:lnTo>
                  <a:pt x="0" y="0"/>
                </a:lnTo>
                <a:lnTo>
                  <a:pt x="0" y="11345928"/>
                </a:lnTo>
                <a:lnTo>
                  <a:pt x="10466619" y="11345928"/>
                </a:lnTo>
                <a:lnTo>
                  <a:pt x="1046661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278145" y="5936511"/>
            <a:ext cx="2063273" cy="1753782"/>
          </a:xfrm>
          <a:custGeom>
            <a:avLst/>
            <a:gdLst/>
            <a:ahLst/>
            <a:cxnLst/>
            <a:rect l="l" t="t" r="r" b="b"/>
            <a:pathLst>
              <a:path w="2063273" h="1753782">
                <a:moveTo>
                  <a:pt x="0" y="0"/>
                </a:moveTo>
                <a:lnTo>
                  <a:pt x="2063273" y="0"/>
                </a:lnTo>
                <a:lnTo>
                  <a:pt x="2063273" y="1753782"/>
                </a:lnTo>
                <a:lnTo>
                  <a:pt x="0" y="17537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605601" y="-2100705"/>
            <a:ext cx="4942836" cy="4201411"/>
          </a:xfrm>
          <a:custGeom>
            <a:avLst/>
            <a:gdLst/>
            <a:ahLst/>
            <a:cxnLst/>
            <a:rect l="l" t="t" r="r" b="b"/>
            <a:pathLst>
              <a:path w="4942836" h="4201411">
                <a:moveTo>
                  <a:pt x="0" y="0"/>
                </a:moveTo>
                <a:lnTo>
                  <a:pt x="4942836" y="0"/>
                </a:lnTo>
                <a:lnTo>
                  <a:pt x="4942836" y="4201410"/>
                </a:lnTo>
                <a:lnTo>
                  <a:pt x="0" y="42014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3086330" y="6537807"/>
            <a:ext cx="5759629" cy="6243501"/>
          </a:xfrm>
          <a:custGeom>
            <a:avLst/>
            <a:gdLst/>
            <a:ahLst/>
            <a:cxnLst/>
            <a:rect l="l" t="t" r="r" b="b"/>
            <a:pathLst>
              <a:path w="5759629" h="6243501">
                <a:moveTo>
                  <a:pt x="5759629" y="0"/>
                </a:moveTo>
                <a:lnTo>
                  <a:pt x="0" y="0"/>
                </a:lnTo>
                <a:lnTo>
                  <a:pt x="0" y="6243500"/>
                </a:lnTo>
                <a:lnTo>
                  <a:pt x="5759629" y="6243500"/>
                </a:lnTo>
                <a:lnTo>
                  <a:pt x="575962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845625">
            <a:off x="17120083" y="4117736"/>
            <a:ext cx="3773519" cy="3402157"/>
          </a:xfrm>
          <a:custGeom>
            <a:avLst/>
            <a:gdLst/>
            <a:ahLst/>
            <a:cxnLst/>
            <a:rect l="l" t="t" r="r" b="b"/>
            <a:pathLst>
              <a:path w="3773519" h="3402157">
                <a:moveTo>
                  <a:pt x="0" y="0"/>
                </a:moveTo>
                <a:lnTo>
                  <a:pt x="3773519" y="0"/>
                </a:lnTo>
                <a:lnTo>
                  <a:pt x="3773519" y="3402157"/>
                </a:lnTo>
                <a:lnTo>
                  <a:pt x="0" y="34021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451870" y="2122065"/>
            <a:ext cx="8479594" cy="1190418"/>
            <a:chOff x="0" y="0"/>
            <a:chExt cx="11306125" cy="158722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53485" cy="1272574"/>
            </a:xfrm>
            <a:custGeom>
              <a:avLst/>
              <a:gdLst/>
              <a:ahLst/>
              <a:cxnLst/>
              <a:rect l="l" t="t" r="r" b="b"/>
              <a:pathLst>
                <a:path w="1253485" h="1272574">
                  <a:moveTo>
                    <a:pt x="0" y="0"/>
                  </a:moveTo>
                  <a:lnTo>
                    <a:pt x="1253485" y="0"/>
                  </a:lnTo>
                  <a:lnTo>
                    <a:pt x="1253485" y="1272574"/>
                  </a:lnTo>
                  <a:lnTo>
                    <a:pt x="0" y="12725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AutoShape 11"/>
            <p:cNvSpPr/>
            <p:nvPr/>
          </p:nvSpPr>
          <p:spPr>
            <a:xfrm flipV="1">
              <a:off x="1436354" y="15356"/>
              <a:ext cx="0" cy="1257218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 flipV="1">
              <a:off x="25400" y="0"/>
              <a:ext cx="0" cy="1257218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3" name="Group 13"/>
            <p:cNvGrpSpPr/>
            <p:nvPr/>
          </p:nvGrpSpPr>
          <p:grpSpPr>
            <a:xfrm>
              <a:off x="1765937" y="15356"/>
              <a:ext cx="9540189" cy="1257218"/>
              <a:chOff x="0" y="0"/>
              <a:chExt cx="1884482" cy="24833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884482" cy="248339"/>
              </a:xfrm>
              <a:custGeom>
                <a:avLst/>
                <a:gdLst/>
                <a:ahLst/>
                <a:cxnLst/>
                <a:rect l="l" t="t" r="r" b="b"/>
                <a:pathLst>
                  <a:path w="1884482" h="248339">
                    <a:moveTo>
                      <a:pt x="55182" y="0"/>
                    </a:moveTo>
                    <a:lnTo>
                      <a:pt x="1829299" y="0"/>
                    </a:lnTo>
                    <a:cubicBezTo>
                      <a:pt x="1843935" y="0"/>
                      <a:pt x="1857971" y="5814"/>
                      <a:pt x="1868319" y="16163"/>
                    </a:cubicBezTo>
                    <a:cubicBezTo>
                      <a:pt x="1878668" y="26511"/>
                      <a:pt x="1884482" y="40547"/>
                      <a:pt x="1884482" y="55182"/>
                    </a:cubicBezTo>
                    <a:lnTo>
                      <a:pt x="1884482" y="193157"/>
                    </a:lnTo>
                    <a:cubicBezTo>
                      <a:pt x="1884482" y="223633"/>
                      <a:pt x="1859776" y="248339"/>
                      <a:pt x="1829299" y="248339"/>
                    </a:cubicBezTo>
                    <a:lnTo>
                      <a:pt x="55182" y="248339"/>
                    </a:lnTo>
                    <a:cubicBezTo>
                      <a:pt x="24706" y="248339"/>
                      <a:pt x="0" y="223633"/>
                      <a:pt x="0" y="193157"/>
                    </a:cubicBezTo>
                    <a:lnTo>
                      <a:pt x="0" y="55182"/>
                    </a:lnTo>
                    <a:cubicBezTo>
                      <a:pt x="0" y="24706"/>
                      <a:pt x="24706" y="0"/>
                      <a:pt x="55182" y="0"/>
                    </a:cubicBezTo>
                    <a:close/>
                  </a:path>
                </a:pathLst>
              </a:custGeom>
              <a:solidFill>
                <a:srgbClr val="FFBF30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57150"/>
                <a:ext cx="1884482" cy="3054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04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908472" y="313625"/>
              <a:ext cx="8782186" cy="12735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E3626"/>
                  </a:solidFill>
                  <a:latin typeface="Oswald"/>
                  <a:ea typeface="Oswald"/>
                  <a:cs typeface="Oswald"/>
                  <a:sym typeface="Oswald"/>
                </a:rPr>
                <a:t>1.1. Соціально-гуманітарна підготовка</a:t>
              </a:r>
            </a:p>
            <a:p>
              <a:pPr algn="ctr">
                <a:lnSpc>
                  <a:spcPts val="3919"/>
                </a:lnSpc>
              </a:pPr>
              <a:endParaRPr lang="en-US" sz="2799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 rot="-3212993">
            <a:off x="14446426" y="-1445004"/>
            <a:ext cx="2991063" cy="2696704"/>
          </a:xfrm>
          <a:custGeom>
            <a:avLst/>
            <a:gdLst/>
            <a:ahLst/>
            <a:cxnLst/>
            <a:rect l="l" t="t" r="r" b="b"/>
            <a:pathLst>
              <a:path w="2991063" h="2696704">
                <a:moveTo>
                  <a:pt x="0" y="0"/>
                </a:moveTo>
                <a:lnTo>
                  <a:pt x="2991062" y="0"/>
                </a:lnTo>
                <a:lnTo>
                  <a:pt x="2991062" y="2696704"/>
                </a:lnTo>
                <a:lnTo>
                  <a:pt x="0" y="26967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5805123" flipH="1" flipV="1">
            <a:off x="6792190" y="9519125"/>
            <a:ext cx="1836205" cy="1285343"/>
          </a:xfrm>
          <a:custGeom>
            <a:avLst/>
            <a:gdLst/>
            <a:ahLst/>
            <a:cxnLst/>
            <a:rect l="l" t="t" r="r" b="b"/>
            <a:pathLst>
              <a:path w="1836205" h="1285343">
                <a:moveTo>
                  <a:pt x="1836205" y="1285344"/>
                </a:moveTo>
                <a:lnTo>
                  <a:pt x="0" y="1285344"/>
                </a:lnTo>
                <a:lnTo>
                  <a:pt x="0" y="0"/>
                </a:lnTo>
                <a:lnTo>
                  <a:pt x="1836205" y="0"/>
                </a:lnTo>
                <a:lnTo>
                  <a:pt x="1836205" y="1285344"/>
                </a:lnTo>
                <a:close/>
              </a:path>
            </a:pathLst>
          </a:custGeom>
          <a:blipFill>
            <a:blip r:embed="rId14">
              <a:alphaModFix amt="20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339065">
            <a:off x="13996712" y="715506"/>
            <a:ext cx="595312" cy="595313"/>
          </a:xfrm>
          <a:custGeom>
            <a:avLst/>
            <a:gdLst/>
            <a:ahLst/>
            <a:cxnLst/>
            <a:rect l="l" t="t" r="r" b="b"/>
            <a:pathLst>
              <a:path w="595312" h="595313">
                <a:moveTo>
                  <a:pt x="0" y="0"/>
                </a:moveTo>
                <a:lnTo>
                  <a:pt x="595312" y="0"/>
                </a:lnTo>
                <a:lnTo>
                  <a:pt x="595312" y="595312"/>
                </a:lnTo>
                <a:lnTo>
                  <a:pt x="0" y="5953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9413673" y="9355921"/>
            <a:ext cx="2635593" cy="2635593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219075" cap="sq">
              <a:solidFill>
                <a:srgbClr val="169144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 rot="6637751" flipH="1" flipV="1">
            <a:off x="15188727" y="4194465"/>
            <a:ext cx="1008269" cy="705788"/>
          </a:xfrm>
          <a:custGeom>
            <a:avLst/>
            <a:gdLst/>
            <a:ahLst/>
            <a:cxnLst/>
            <a:rect l="l" t="t" r="r" b="b"/>
            <a:pathLst>
              <a:path w="1008269" h="705788">
                <a:moveTo>
                  <a:pt x="1008269" y="705789"/>
                </a:moveTo>
                <a:lnTo>
                  <a:pt x="0" y="705789"/>
                </a:lnTo>
                <a:lnTo>
                  <a:pt x="0" y="0"/>
                </a:lnTo>
                <a:lnTo>
                  <a:pt x="1008269" y="0"/>
                </a:lnTo>
                <a:lnTo>
                  <a:pt x="1008269" y="705789"/>
                </a:lnTo>
                <a:close/>
              </a:path>
            </a:pathLst>
          </a:custGeom>
          <a:blipFill>
            <a:blip r:embed="rId14">
              <a:alphaModFix amt="20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339065">
            <a:off x="11635927" y="8208942"/>
            <a:ext cx="595313" cy="595313"/>
          </a:xfrm>
          <a:custGeom>
            <a:avLst/>
            <a:gdLst/>
            <a:ahLst/>
            <a:cxnLst/>
            <a:rect l="l" t="t" r="r" b="b"/>
            <a:pathLst>
              <a:path w="595313" h="595313">
                <a:moveTo>
                  <a:pt x="0" y="0"/>
                </a:moveTo>
                <a:lnTo>
                  <a:pt x="595313" y="0"/>
                </a:lnTo>
                <a:lnTo>
                  <a:pt x="595313" y="595312"/>
                </a:lnTo>
                <a:lnTo>
                  <a:pt x="0" y="5953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2877817">
            <a:off x="6796506" y="8197781"/>
            <a:ext cx="407421" cy="407421"/>
          </a:xfrm>
          <a:custGeom>
            <a:avLst/>
            <a:gdLst/>
            <a:ahLst/>
            <a:cxnLst/>
            <a:rect l="l" t="t" r="r" b="b"/>
            <a:pathLst>
              <a:path w="407421" h="407421">
                <a:moveTo>
                  <a:pt x="0" y="0"/>
                </a:moveTo>
                <a:lnTo>
                  <a:pt x="407421" y="0"/>
                </a:lnTo>
                <a:lnTo>
                  <a:pt x="407421" y="407420"/>
                </a:lnTo>
                <a:lnTo>
                  <a:pt x="0" y="4074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8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451870" y="4650843"/>
            <a:ext cx="940114" cy="954430"/>
          </a:xfrm>
          <a:custGeom>
            <a:avLst/>
            <a:gdLst/>
            <a:ahLst/>
            <a:cxnLst/>
            <a:rect l="l" t="t" r="r" b="b"/>
            <a:pathLst>
              <a:path w="940114" h="954430">
                <a:moveTo>
                  <a:pt x="0" y="0"/>
                </a:moveTo>
                <a:lnTo>
                  <a:pt x="940113" y="0"/>
                </a:lnTo>
                <a:lnTo>
                  <a:pt x="940113" y="954430"/>
                </a:lnTo>
                <a:lnTo>
                  <a:pt x="0" y="9544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7" name="AutoShape 27"/>
          <p:cNvSpPr/>
          <p:nvPr/>
        </p:nvSpPr>
        <p:spPr>
          <a:xfrm flipV="1">
            <a:off x="1529135" y="4662360"/>
            <a:ext cx="0" cy="94291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8"/>
          <p:cNvSpPr/>
          <p:nvPr/>
        </p:nvSpPr>
        <p:spPr>
          <a:xfrm flipV="1">
            <a:off x="470920" y="4650843"/>
            <a:ext cx="0" cy="94291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9" name="Group 29"/>
          <p:cNvGrpSpPr/>
          <p:nvPr/>
        </p:nvGrpSpPr>
        <p:grpSpPr>
          <a:xfrm>
            <a:off x="1776322" y="4662360"/>
            <a:ext cx="7155141" cy="942913"/>
            <a:chOff x="0" y="0"/>
            <a:chExt cx="1884482" cy="24833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884482" cy="248339"/>
            </a:xfrm>
            <a:custGeom>
              <a:avLst/>
              <a:gdLst/>
              <a:ahLst/>
              <a:cxnLst/>
              <a:rect l="l" t="t" r="r" b="b"/>
              <a:pathLst>
                <a:path w="1884482" h="248339">
                  <a:moveTo>
                    <a:pt x="55182" y="0"/>
                  </a:moveTo>
                  <a:lnTo>
                    <a:pt x="1829299" y="0"/>
                  </a:lnTo>
                  <a:cubicBezTo>
                    <a:pt x="1843935" y="0"/>
                    <a:pt x="1857971" y="5814"/>
                    <a:pt x="1868319" y="16163"/>
                  </a:cubicBezTo>
                  <a:cubicBezTo>
                    <a:pt x="1878668" y="26511"/>
                    <a:pt x="1884482" y="40547"/>
                    <a:pt x="1884482" y="55182"/>
                  </a:cubicBezTo>
                  <a:lnTo>
                    <a:pt x="1884482" y="193157"/>
                  </a:lnTo>
                  <a:cubicBezTo>
                    <a:pt x="1884482" y="223633"/>
                    <a:pt x="1859776" y="248339"/>
                    <a:pt x="1829299" y="248339"/>
                  </a:cubicBezTo>
                  <a:lnTo>
                    <a:pt x="55182" y="248339"/>
                  </a:lnTo>
                  <a:cubicBezTo>
                    <a:pt x="24706" y="248339"/>
                    <a:pt x="0" y="223633"/>
                    <a:pt x="0" y="193157"/>
                  </a:cubicBezTo>
                  <a:lnTo>
                    <a:pt x="0" y="55182"/>
                  </a:lnTo>
                  <a:cubicBezTo>
                    <a:pt x="0" y="24706"/>
                    <a:pt x="24706" y="0"/>
                    <a:pt x="55182" y="0"/>
                  </a:cubicBezTo>
                  <a:close/>
                </a:path>
              </a:pathLst>
            </a:custGeom>
            <a:solidFill>
              <a:srgbClr val="FFBF30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1884482" cy="3054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166884" y="1297943"/>
            <a:ext cx="4348510" cy="719347"/>
            <a:chOff x="0" y="0"/>
            <a:chExt cx="1145287" cy="18945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145287" cy="189458"/>
            </a:xfrm>
            <a:custGeom>
              <a:avLst/>
              <a:gdLst/>
              <a:ahLst/>
              <a:cxnLst/>
              <a:rect l="l" t="t" r="r" b="b"/>
              <a:pathLst>
                <a:path w="1145287" h="189458">
                  <a:moveTo>
                    <a:pt x="90798" y="0"/>
                  </a:moveTo>
                  <a:lnTo>
                    <a:pt x="1054488" y="0"/>
                  </a:lnTo>
                  <a:cubicBezTo>
                    <a:pt x="1104635" y="0"/>
                    <a:pt x="1145287" y="40652"/>
                    <a:pt x="1145287" y="90798"/>
                  </a:cubicBezTo>
                  <a:lnTo>
                    <a:pt x="1145287" y="98659"/>
                  </a:lnTo>
                  <a:cubicBezTo>
                    <a:pt x="1145287" y="122740"/>
                    <a:pt x="1135720" y="145835"/>
                    <a:pt x="1118692" y="162863"/>
                  </a:cubicBezTo>
                  <a:cubicBezTo>
                    <a:pt x="1101664" y="179891"/>
                    <a:pt x="1078569" y="189458"/>
                    <a:pt x="1054488" y="189458"/>
                  </a:cubicBezTo>
                  <a:lnTo>
                    <a:pt x="90798" y="189458"/>
                  </a:lnTo>
                  <a:cubicBezTo>
                    <a:pt x="40652" y="189458"/>
                    <a:pt x="0" y="148806"/>
                    <a:pt x="0" y="98659"/>
                  </a:cubicBezTo>
                  <a:lnTo>
                    <a:pt x="0" y="90798"/>
                  </a:lnTo>
                  <a:cubicBezTo>
                    <a:pt x="0" y="40652"/>
                    <a:pt x="40652" y="0"/>
                    <a:pt x="90798" y="0"/>
                  </a:cubicBezTo>
                  <a:close/>
                </a:path>
              </a:pathLst>
            </a:custGeom>
            <a:solidFill>
              <a:srgbClr val="169144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57150"/>
              <a:ext cx="1145287" cy="2466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2239327" y="1338682"/>
            <a:ext cx="5182281" cy="719347"/>
            <a:chOff x="0" y="0"/>
            <a:chExt cx="1364881" cy="189458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364881" cy="189458"/>
            </a:xfrm>
            <a:custGeom>
              <a:avLst/>
              <a:gdLst/>
              <a:ahLst/>
              <a:cxnLst/>
              <a:rect l="l" t="t" r="r" b="b"/>
              <a:pathLst>
                <a:path w="1364881" h="189458">
                  <a:moveTo>
                    <a:pt x="76190" y="0"/>
                  </a:moveTo>
                  <a:lnTo>
                    <a:pt x="1288691" y="0"/>
                  </a:lnTo>
                  <a:cubicBezTo>
                    <a:pt x="1308898" y="0"/>
                    <a:pt x="1328277" y="8027"/>
                    <a:pt x="1342565" y="22316"/>
                  </a:cubicBezTo>
                  <a:cubicBezTo>
                    <a:pt x="1356854" y="36604"/>
                    <a:pt x="1364881" y="55983"/>
                    <a:pt x="1364881" y="76190"/>
                  </a:cubicBezTo>
                  <a:lnTo>
                    <a:pt x="1364881" y="113268"/>
                  </a:lnTo>
                  <a:cubicBezTo>
                    <a:pt x="1364881" y="133474"/>
                    <a:pt x="1356854" y="152854"/>
                    <a:pt x="1342565" y="167142"/>
                  </a:cubicBezTo>
                  <a:cubicBezTo>
                    <a:pt x="1328277" y="181430"/>
                    <a:pt x="1308898" y="189458"/>
                    <a:pt x="1288691" y="189458"/>
                  </a:cubicBezTo>
                  <a:lnTo>
                    <a:pt x="76190" y="189458"/>
                  </a:lnTo>
                  <a:cubicBezTo>
                    <a:pt x="34111" y="189458"/>
                    <a:pt x="0" y="155346"/>
                    <a:pt x="0" y="113268"/>
                  </a:cubicBezTo>
                  <a:lnTo>
                    <a:pt x="0" y="76190"/>
                  </a:lnTo>
                  <a:cubicBezTo>
                    <a:pt x="0" y="34111"/>
                    <a:pt x="34111" y="0"/>
                    <a:pt x="76190" y="0"/>
                  </a:cubicBezTo>
                  <a:close/>
                </a:path>
              </a:pathLst>
            </a:custGeom>
            <a:solidFill>
              <a:srgbClr val="169144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57150"/>
              <a:ext cx="1364881" cy="2466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10513690" y="5605273"/>
            <a:ext cx="4671289" cy="3115166"/>
          </a:xfrm>
          <a:custGeom>
            <a:avLst/>
            <a:gdLst/>
            <a:ahLst/>
            <a:cxnLst/>
            <a:rect l="l" t="t" r="r" b="b"/>
            <a:pathLst>
              <a:path w="4671289" h="3115166">
                <a:moveTo>
                  <a:pt x="0" y="0"/>
                </a:moveTo>
                <a:lnTo>
                  <a:pt x="4671289" y="0"/>
                </a:lnTo>
                <a:lnTo>
                  <a:pt x="4671289" y="3115166"/>
                </a:lnTo>
                <a:lnTo>
                  <a:pt x="0" y="311516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1166884" y="3283907"/>
            <a:ext cx="8697020" cy="1089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- </a:t>
            </a:r>
            <a:r>
              <a:rPr lang="en-US" sz="21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Стратегія</a:t>
            </a:r>
            <a:r>
              <a:rPr lang="en-US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1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сталого</a:t>
            </a:r>
            <a:r>
              <a:rPr lang="en-US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1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розвитку</a:t>
            </a:r>
            <a:endParaRPr lang="en-US" sz="2100" dirty="0">
              <a:solidFill>
                <a:srgbClr val="0E362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- </a:t>
            </a:r>
            <a:r>
              <a:rPr lang="en-US" sz="21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Методологія</a:t>
            </a:r>
            <a:r>
              <a:rPr lang="en-US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1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наукових</a:t>
            </a:r>
            <a:r>
              <a:rPr lang="en-US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1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досліджень</a:t>
            </a:r>
            <a:r>
              <a:rPr lang="uk-UA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з основами інтелектуальної власності</a:t>
            </a:r>
            <a:endParaRPr lang="en-US" sz="2100" dirty="0">
              <a:solidFill>
                <a:srgbClr val="0E362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- </a:t>
            </a:r>
            <a:r>
              <a:rPr lang="uk-UA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Ділова </a:t>
            </a:r>
            <a:r>
              <a:rPr lang="en-US" sz="21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комунікаці</a:t>
            </a:r>
            <a:r>
              <a:rPr lang="uk-UA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я</a:t>
            </a:r>
            <a:r>
              <a:rPr lang="en-US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1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іноземн</a:t>
            </a:r>
            <a:r>
              <a:rPr lang="uk-UA" sz="21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ою</a:t>
            </a:r>
            <a:r>
              <a:rPr lang="en-US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1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мов</a:t>
            </a:r>
            <a:r>
              <a:rPr lang="uk-UA" sz="21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ою</a:t>
            </a:r>
            <a:r>
              <a:rPr lang="en-US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066121" y="4802192"/>
            <a:ext cx="6586639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1.2. Цикл професійної та практичної підготовки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66884" y="5645275"/>
            <a:ext cx="8697020" cy="3689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- </a:t>
            </a:r>
            <a:r>
              <a:rPr lang="en-US" sz="21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Бізнес-планування</a:t>
            </a:r>
            <a:r>
              <a:rPr lang="en-US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1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та</a:t>
            </a:r>
            <a:r>
              <a:rPr lang="en-US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1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управління</a:t>
            </a:r>
            <a:r>
              <a:rPr lang="en-US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1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проєктами</a:t>
            </a:r>
            <a:endParaRPr lang="en-US" sz="2100" dirty="0">
              <a:solidFill>
                <a:srgbClr val="0E362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- </a:t>
            </a:r>
            <a:r>
              <a:rPr lang="en-US" sz="21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Економіка</a:t>
            </a:r>
            <a:r>
              <a:rPr lang="en-US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в </a:t>
            </a:r>
            <a:r>
              <a:rPr lang="en-US" sz="21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умовах</a:t>
            </a:r>
            <a:r>
              <a:rPr lang="en-US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1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ризиків</a:t>
            </a:r>
            <a:r>
              <a:rPr lang="en-US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і </a:t>
            </a:r>
            <a:r>
              <a:rPr lang="en-US" sz="21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невизначеності</a:t>
            </a:r>
            <a:endParaRPr lang="en-US" sz="2100" dirty="0">
              <a:solidFill>
                <a:srgbClr val="0E362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- </a:t>
            </a:r>
            <a:r>
              <a:rPr lang="uk-UA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Цифрові технології в управлінні економічними процесами</a:t>
            </a:r>
            <a:endParaRPr lang="en-US" sz="2100" dirty="0">
              <a:solidFill>
                <a:srgbClr val="0E362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- </a:t>
            </a:r>
            <a:r>
              <a:rPr lang="en-US" sz="21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Стратегічне</a:t>
            </a:r>
            <a:r>
              <a:rPr lang="en-US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1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управління</a:t>
            </a:r>
            <a:r>
              <a:rPr lang="en-US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uk-UA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економічним розвитком</a:t>
            </a:r>
            <a:endParaRPr lang="en-US" sz="2100" dirty="0">
              <a:solidFill>
                <a:srgbClr val="0E362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- </a:t>
            </a:r>
            <a:r>
              <a:rPr lang="en-US" sz="21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Міжнародний</a:t>
            </a:r>
            <a:r>
              <a:rPr lang="en-US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1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бізнес</a:t>
            </a:r>
            <a:endParaRPr lang="en-US" sz="2100" dirty="0">
              <a:solidFill>
                <a:srgbClr val="0E362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- </a:t>
            </a:r>
            <a:r>
              <a:rPr lang="en-US" sz="21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Аграрна</a:t>
            </a:r>
            <a:r>
              <a:rPr lang="en-US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1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економіка</a:t>
            </a:r>
            <a:endParaRPr lang="en-US" sz="2100" dirty="0">
              <a:solidFill>
                <a:srgbClr val="0E362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- </a:t>
            </a:r>
            <a:r>
              <a:rPr lang="en-US" sz="21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Соціальна</a:t>
            </a:r>
            <a:r>
              <a:rPr lang="en-US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1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економіка</a:t>
            </a:r>
            <a:r>
              <a:rPr lang="en-US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1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та</a:t>
            </a:r>
            <a:r>
              <a:rPr lang="en-US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1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людський</a:t>
            </a:r>
            <a:r>
              <a:rPr lang="en-US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1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розвиток</a:t>
            </a:r>
            <a:endParaRPr lang="en-US" sz="2100" dirty="0">
              <a:solidFill>
                <a:srgbClr val="0E362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- </a:t>
            </a:r>
            <a:r>
              <a:rPr lang="en-US" sz="21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Зелена</a:t>
            </a:r>
            <a:r>
              <a:rPr lang="en-US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1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економіка</a:t>
            </a:r>
            <a:r>
              <a:rPr lang="en-US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1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та</a:t>
            </a:r>
            <a:r>
              <a:rPr lang="en-US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1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агробізнес</a:t>
            </a:r>
            <a:endParaRPr lang="en-US" sz="2100" dirty="0">
              <a:solidFill>
                <a:srgbClr val="0E362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- </a:t>
            </a:r>
            <a:r>
              <a:rPr lang="en-US" sz="21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Виробнича</a:t>
            </a:r>
            <a:r>
              <a:rPr lang="en-US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1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практика</a:t>
            </a:r>
            <a:r>
              <a:rPr lang="en-US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- </a:t>
            </a:r>
            <a:r>
              <a:rPr lang="uk-UA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Підготовка </a:t>
            </a:r>
            <a:r>
              <a:rPr lang="en-US" sz="21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кваліфікаційн</a:t>
            </a:r>
            <a:r>
              <a:rPr lang="uk-UA" sz="21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ої</a:t>
            </a:r>
            <a:r>
              <a:rPr lang="en-US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1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робот</a:t>
            </a:r>
            <a:r>
              <a:rPr lang="uk-UA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и</a:t>
            </a:r>
            <a:r>
              <a:rPr lang="en-US" sz="21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1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магістра</a:t>
            </a:r>
            <a:endParaRPr lang="en-US" sz="2100" dirty="0">
              <a:solidFill>
                <a:srgbClr val="0E362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414835" y="1364509"/>
            <a:ext cx="3986259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Обов’язкові компоненти ОПП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2293816" y="1397901"/>
            <a:ext cx="5073304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Вибіркові навчальні дисципліни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40179" y="2342997"/>
            <a:ext cx="7155142" cy="3265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39"/>
              </a:lnSpc>
            </a:pPr>
            <a:r>
              <a:rPr lang="en-US" sz="2313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 </a:t>
            </a:r>
            <a:r>
              <a:rPr lang="en-US" sz="2313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Під</a:t>
            </a:r>
            <a:r>
              <a:rPr lang="en-US" sz="2313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313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час</a:t>
            </a:r>
            <a:r>
              <a:rPr lang="en-US" sz="2313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313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навчання</a:t>
            </a:r>
            <a:r>
              <a:rPr lang="en-US" sz="2313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313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здобувач</a:t>
            </a:r>
            <a:r>
              <a:rPr lang="uk-UA" sz="2313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,</a:t>
            </a:r>
            <a:r>
              <a:rPr lang="en-US" sz="2313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uk-UA" sz="2313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на свій вибір, може обрати із каталогу </a:t>
            </a:r>
            <a:r>
              <a:rPr lang="en-US" sz="2313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вибіркових</a:t>
            </a:r>
            <a:r>
              <a:rPr lang="en-US" sz="2313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313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дисциплін</a:t>
            </a:r>
            <a:r>
              <a:rPr lang="en-US" sz="2313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313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відповідно</a:t>
            </a:r>
            <a:r>
              <a:rPr lang="en-US" sz="2313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313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до</a:t>
            </a:r>
            <a:r>
              <a:rPr lang="en-US" sz="2313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313" b="1" dirty="0" err="1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Положення</a:t>
            </a:r>
            <a:r>
              <a:rPr lang="en-US" sz="2313" b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en-US" sz="2313" b="1" dirty="0" err="1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про</a:t>
            </a:r>
            <a:r>
              <a:rPr lang="en-US" sz="2313" b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en-US" sz="2313" b="1" dirty="0" err="1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вибіркові</a:t>
            </a:r>
            <a:r>
              <a:rPr lang="en-US" sz="2313" b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en-US" sz="2313" b="1" dirty="0" err="1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дисципліни</a:t>
            </a:r>
            <a:r>
              <a:rPr lang="en-US" sz="2313" b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en-US" sz="2313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в </a:t>
            </a:r>
            <a:r>
              <a:rPr lang="en-US" sz="2313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Уманському</a:t>
            </a:r>
            <a:r>
              <a:rPr lang="en-US" sz="2313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313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національному</a:t>
            </a:r>
            <a:r>
              <a:rPr lang="en-US" sz="2313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313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університеті</a:t>
            </a:r>
            <a:r>
              <a:rPr lang="en-US" sz="2313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:</a:t>
            </a:r>
          </a:p>
          <a:p>
            <a:pPr marL="499561" lvl="1" indent="-249781" algn="l">
              <a:lnSpc>
                <a:spcPts val="3239"/>
              </a:lnSpc>
              <a:buFont typeface="Arial"/>
              <a:buChar char="•"/>
            </a:pPr>
            <a:r>
              <a:rPr lang="en-US" sz="2313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1 </a:t>
            </a:r>
            <a:r>
              <a:rPr lang="en-US" sz="2313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дисципліну</a:t>
            </a:r>
            <a:r>
              <a:rPr lang="en-US" sz="2313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313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із</a:t>
            </a:r>
            <a:r>
              <a:rPr lang="en-US" sz="2313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313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загального</a:t>
            </a:r>
            <a:r>
              <a:rPr lang="en-US" sz="2313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313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університетського</a:t>
            </a:r>
            <a:r>
              <a:rPr lang="en-US" sz="2313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313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каталогу</a:t>
            </a:r>
            <a:r>
              <a:rPr lang="en-US" sz="2313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;</a:t>
            </a:r>
          </a:p>
          <a:p>
            <a:pPr marL="499561" lvl="1" indent="-249781" algn="l">
              <a:lnSpc>
                <a:spcPts val="3239"/>
              </a:lnSpc>
              <a:buFont typeface="Arial"/>
              <a:buChar char="•"/>
            </a:pPr>
            <a:r>
              <a:rPr lang="uk-UA" sz="2313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7</a:t>
            </a:r>
            <a:r>
              <a:rPr lang="en-US" sz="2313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313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дисциплін</a:t>
            </a:r>
            <a:r>
              <a:rPr lang="en-US" sz="2313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з </a:t>
            </a:r>
            <a:r>
              <a:rPr lang="en-US" sz="2313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каталогу</a:t>
            </a:r>
            <a:r>
              <a:rPr lang="en-US" sz="2313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313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професійного</a:t>
            </a:r>
            <a:r>
              <a:rPr lang="en-US" sz="2313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313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спрямування</a:t>
            </a:r>
            <a:r>
              <a:rPr lang="en-US" sz="2313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</a:p>
          <a:p>
            <a:pPr algn="l">
              <a:lnSpc>
                <a:spcPts val="3239"/>
              </a:lnSpc>
            </a:pPr>
            <a:r>
              <a:rPr lang="en-US" sz="2313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 </a:t>
            </a:r>
            <a:r>
              <a:rPr lang="en-US" sz="2313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Загальний</a:t>
            </a:r>
            <a:r>
              <a:rPr lang="en-US" sz="2313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313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обсяг</a:t>
            </a:r>
            <a:r>
              <a:rPr lang="en-US" sz="2313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313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вибіркових</a:t>
            </a:r>
            <a:r>
              <a:rPr lang="en-US" sz="2313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313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дисциплін</a:t>
            </a:r>
            <a:r>
              <a:rPr lang="en-US" sz="2313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- 24 </a:t>
            </a:r>
            <a:r>
              <a:rPr lang="en-US" sz="2313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кредити</a:t>
            </a:r>
            <a:r>
              <a:rPr lang="en-US" sz="2313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ЄКТС.</a:t>
            </a:r>
          </a:p>
          <a:p>
            <a:pPr algn="l">
              <a:lnSpc>
                <a:spcPts val="3239"/>
              </a:lnSpc>
            </a:pPr>
            <a:endParaRPr lang="en-US" sz="2313" dirty="0">
              <a:solidFill>
                <a:srgbClr val="0E362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5" name="Freeform 45"/>
          <p:cNvSpPr/>
          <p:nvPr/>
        </p:nvSpPr>
        <p:spPr>
          <a:xfrm>
            <a:off x="247665" y="297125"/>
            <a:ext cx="781035" cy="781035"/>
          </a:xfrm>
          <a:custGeom>
            <a:avLst/>
            <a:gdLst/>
            <a:ahLst/>
            <a:cxnLst/>
            <a:rect l="l" t="t" r="r" b="b"/>
            <a:pathLst>
              <a:path w="781035" h="781035">
                <a:moveTo>
                  <a:pt x="0" y="0"/>
                </a:moveTo>
                <a:lnTo>
                  <a:pt x="781035" y="0"/>
                </a:lnTo>
                <a:lnTo>
                  <a:pt x="781035" y="781034"/>
                </a:lnTo>
                <a:lnTo>
                  <a:pt x="0" y="78103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854532">
            <a:off x="12322579" y="-1789865"/>
            <a:ext cx="2991063" cy="2696704"/>
          </a:xfrm>
          <a:custGeom>
            <a:avLst/>
            <a:gdLst/>
            <a:ahLst/>
            <a:cxnLst/>
            <a:rect l="l" t="t" r="r" b="b"/>
            <a:pathLst>
              <a:path w="2991063" h="2696704">
                <a:moveTo>
                  <a:pt x="0" y="0"/>
                </a:moveTo>
                <a:lnTo>
                  <a:pt x="2991063" y="0"/>
                </a:lnTo>
                <a:lnTo>
                  <a:pt x="2991063" y="2696704"/>
                </a:lnTo>
                <a:lnTo>
                  <a:pt x="0" y="2696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524316" y="-2278892"/>
            <a:ext cx="5339765" cy="4538800"/>
          </a:xfrm>
          <a:custGeom>
            <a:avLst/>
            <a:gdLst/>
            <a:ahLst/>
            <a:cxnLst/>
            <a:rect l="l" t="t" r="r" b="b"/>
            <a:pathLst>
              <a:path w="5339765" h="4538800">
                <a:moveTo>
                  <a:pt x="0" y="0"/>
                </a:moveTo>
                <a:lnTo>
                  <a:pt x="5339765" y="0"/>
                </a:lnTo>
                <a:lnTo>
                  <a:pt x="5339765" y="4538800"/>
                </a:lnTo>
                <a:lnTo>
                  <a:pt x="0" y="4538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4656516" y="-3506261"/>
            <a:ext cx="12972285" cy="9729214"/>
            <a:chOff x="0" y="0"/>
            <a:chExt cx="812800" cy="609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203200" y="0"/>
                  </a:moveTo>
                  <a:lnTo>
                    <a:pt x="8128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E3626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3580448" y="1542156"/>
            <a:ext cx="3347547" cy="3347547"/>
          </a:xfrm>
          <a:custGeom>
            <a:avLst/>
            <a:gdLst/>
            <a:ahLst/>
            <a:cxnLst/>
            <a:rect l="l" t="t" r="r" b="b"/>
            <a:pathLst>
              <a:path w="3347547" h="3347547">
                <a:moveTo>
                  <a:pt x="0" y="0"/>
                </a:moveTo>
                <a:lnTo>
                  <a:pt x="3347547" y="0"/>
                </a:lnTo>
                <a:lnTo>
                  <a:pt x="3347547" y="3347547"/>
                </a:lnTo>
                <a:lnTo>
                  <a:pt x="0" y="33475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4402390" y="-568607"/>
            <a:ext cx="4426647" cy="5143500"/>
            <a:chOff x="0" y="0"/>
            <a:chExt cx="524640" cy="6096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24640" cy="609600"/>
            </a:xfrm>
            <a:custGeom>
              <a:avLst/>
              <a:gdLst/>
              <a:ahLst/>
              <a:cxnLst/>
              <a:rect l="l" t="t" r="r" b="b"/>
              <a:pathLst>
                <a:path w="524640" h="609600">
                  <a:moveTo>
                    <a:pt x="203200" y="0"/>
                  </a:moveTo>
                  <a:lnTo>
                    <a:pt x="524640" y="0"/>
                  </a:lnTo>
                  <a:lnTo>
                    <a:pt x="32144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43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57150"/>
              <a:ext cx="32144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332113" y="2127706"/>
            <a:ext cx="1531968" cy="1381203"/>
          </a:xfrm>
          <a:custGeom>
            <a:avLst/>
            <a:gdLst/>
            <a:ahLst/>
            <a:cxnLst/>
            <a:rect l="l" t="t" r="r" b="b"/>
            <a:pathLst>
              <a:path w="1531968" h="1381203">
                <a:moveTo>
                  <a:pt x="0" y="0"/>
                </a:moveTo>
                <a:lnTo>
                  <a:pt x="1531968" y="0"/>
                </a:lnTo>
                <a:lnTo>
                  <a:pt x="1531968" y="1381203"/>
                </a:lnTo>
                <a:lnTo>
                  <a:pt x="0" y="13812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595154" y="8962246"/>
            <a:ext cx="4079723" cy="2621222"/>
          </a:xfrm>
          <a:custGeom>
            <a:avLst/>
            <a:gdLst/>
            <a:ahLst/>
            <a:cxnLst/>
            <a:rect l="l" t="t" r="r" b="b"/>
            <a:pathLst>
              <a:path w="4079723" h="2621222">
                <a:moveTo>
                  <a:pt x="0" y="0"/>
                </a:moveTo>
                <a:lnTo>
                  <a:pt x="4079723" y="0"/>
                </a:lnTo>
                <a:lnTo>
                  <a:pt x="4079723" y="2621222"/>
                </a:lnTo>
                <a:lnTo>
                  <a:pt x="0" y="26212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4656516" y="2003143"/>
            <a:ext cx="12972285" cy="9729214"/>
            <a:chOff x="0" y="0"/>
            <a:chExt cx="812800" cy="6096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203200" y="0"/>
                  </a:moveTo>
                  <a:lnTo>
                    <a:pt x="8128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433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705789" y="9258300"/>
            <a:ext cx="3107021" cy="3107021"/>
          </a:xfrm>
          <a:custGeom>
            <a:avLst/>
            <a:gdLst/>
            <a:ahLst/>
            <a:cxnLst/>
            <a:rect l="l" t="t" r="r" b="b"/>
            <a:pathLst>
              <a:path w="3107021" h="3107021">
                <a:moveTo>
                  <a:pt x="0" y="0"/>
                </a:moveTo>
                <a:lnTo>
                  <a:pt x="3107022" y="0"/>
                </a:lnTo>
                <a:lnTo>
                  <a:pt x="3107022" y="3107021"/>
                </a:lnTo>
                <a:lnTo>
                  <a:pt x="0" y="31070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4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15098097" y="4794740"/>
            <a:ext cx="7161840" cy="7763513"/>
          </a:xfrm>
          <a:custGeom>
            <a:avLst/>
            <a:gdLst/>
            <a:ahLst/>
            <a:cxnLst/>
            <a:rect l="l" t="t" r="r" b="b"/>
            <a:pathLst>
              <a:path w="7161840" h="7763513">
                <a:moveTo>
                  <a:pt x="7161840" y="0"/>
                </a:moveTo>
                <a:lnTo>
                  <a:pt x="0" y="0"/>
                </a:lnTo>
                <a:lnTo>
                  <a:pt x="0" y="7763512"/>
                </a:lnTo>
                <a:lnTo>
                  <a:pt x="7161840" y="7763512"/>
                </a:lnTo>
                <a:lnTo>
                  <a:pt x="71618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4830467" y="6748652"/>
            <a:ext cx="1637906" cy="1637906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F3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 rot="-845625">
            <a:off x="17868277" y="4492668"/>
            <a:ext cx="2991063" cy="2696704"/>
          </a:xfrm>
          <a:custGeom>
            <a:avLst/>
            <a:gdLst/>
            <a:ahLst/>
            <a:cxnLst/>
            <a:rect l="l" t="t" r="r" b="b"/>
            <a:pathLst>
              <a:path w="2991063" h="2696704">
                <a:moveTo>
                  <a:pt x="0" y="0"/>
                </a:moveTo>
                <a:lnTo>
                  <a:pt x="2991063" y="0"/>
                </a:lnTo>
                <a:lnTo>
                  <a:pt x="2991063" y="2696704"/>
                </a:lnTo>
                <a:lnTo>
                  <a:pt x="0" y="26967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004432" flipV="1">
            <a:off x="18431484" y="-1003977"/>
            <a:ext cx="2713678" cy="2941656"/>
          </a:xfrm>
          <a:custGeom>
            <a:avLst/>
            <a:gdLst/>
            <a:ahLst/>
            <a:cxnLst/>
            <a:rect l="l" t="t" r="r" b="b"/>
            <a:pathLst>
              <a:path w="2713678" h="2941656">
                <a:moveTo>
                  <a:pt x="0" y="2941656"/>
                </a:moveTo>
                <a:lnTo>
                  <a:pt x="2713678" y="2941656"/>
                </a:lnTo>
                <a:lnTo>
                  <a:pt x="2713678" y="0"/>
                </a:lnTo>
                <a:lnTo>
                  <a:pt x="0" y="0"/>
                </a:lnTo>
                <a:lnTo>
                  <a:pt x="0" y="2941656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6366065" y="8317455"/>
            <a:ext cx="1445408" cy="1228597"/>
          </a:xfrm>
          <a:custGeom>
            <a:avLst/>
            <a:gdLst/>
            <a:ahLst/>
            <a:cxnLst/>
            <a:rect l="l" t="t" r="r" b="b"/>
            <a:pathLst>
              <a:path w="1445408" h="1228597">
                <a:moveTo>
                  <a:pt x="0" y="0"/>
                </a:moveTo>
                <a:lnTo>
                  <a:pt x="1445408" y="0"/>
                </a:lnTo>
                <a:lnTo>
                  <a:pt x="1445408" y="1228597"/>
                </a:lnTo>
                <a:lnTo>
                  <a:pt x="0" y="12285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5098097" y="7007886"/>
            <a:ext cx="1102647" cy="1119439"/>
          </a:xfrm>
          <a:custGeom>
            <a:avLst/>
            <a:gdLst/>
            <a:ahLst/>
            <a:cxnLst/>
            <a:rect l="l" t="t" r="r" b="b"/>
            <a:pathLst>
              <a:path w="1102647" h="1119439">
                <a:moveTo>
                  <a:pt x="0" y="0"/>
                </a:moveTo>
                <a:lnTo>
                  <a:pt x="1102647" y="0"/>
                </a:lnTo>
                <a:lnTo>
                  <a:pt x="1102647" y="1119439"/>
                </a:lnTo>
                <a:lnTo>
                  <a:pt x="0" y="111943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355659" y="491941"/>
            <a:ext cx="12928713" cy="2044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5499" b="1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Колаборації бізнесу та освіти </a:t>
            </a:r>
          </a:p>
          <a:p>
            <a:pPr algn="ctr">
              <a:lnSpc>
                <a:spcPts val="5279"/>
              </a:lnSpc>
            </a:pPr>
            <a:r>
              <a:rPr lang="en-US" sz="5499" b="1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для спільного розвитку</a:t>
            </a:r>
          </a:p>
          <a:p>
            <a:pPr algn="l">
              <a:lnSpc>
                <a:spcPts val="5279"/>
              </a:lnSpc>
            </a:pPr>
            <a:endParaRPr lang="en-US" sz="5499" b="1">
              <a:solidFill>
                <a:srgbClr val="0E3626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grpSp>
        <p:nvGrpSpPr>
          <p:cNvPr id="26" name="Group 26"/>
          <p:cNvGrpSpPr/>
          <p:nvPr/>
        </p:nvGrpSpPr>
        <p:grpSpPr>
          <a:xfrm>
            <a:off x="1047749" y="2259908"/>
            <a:ext cx="12590356" cy="1468278"/>
            <a:chOff x="25400" y="0"/>
            <a:chExt cx="14914736" cy="1957703"/>
          </a:xfrm>
        </p:grpSpPr>
        <p:sp>
          <p:nvSpPr>
            <p:cNvPr id="27" name="Freeform 27"/>
            <p:cNvSpPr/>
            <p:nvPr/>
          </p:nvSpPr>
          <p:spPr>
            <a:xfrm>
              <a:off x="129742" y="109602"/>
              <a:ext cx="1253485" cy="1272574"/>
            </a:xfrm>
            <a:custGeom>
              <a:avLst/>
              <a:gdLst/>
              <a:ahLst/>
              <a:cxnLst/>
              <a:rect l="l" t="t" r="r" b="b"/>
              <a:pathLst>
                <a:path w="1253485" h="1272574">
                  <a:moveTo>
                    <a:pt x="0" y="0"/>
                  </a:moveTo>
                  <a:lnTo>
                    <a:pt x="1253485" y="0"/>
                  </a:lnTo>
                  <a:lnTo>
                    <a:pt x="1253485" y="1272574"/>
                  </a:lnTo>
                  <a:lnTo>
                    <a:pt x="0" y="12725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AutoShape 28"/>
            <p:cNvSpPr/>
            <p:nvPr/>
          </p:nvSpPr>
          <p:spPr>
            <a:xfrm flipV="1">
              <a:off x="1566096" y="124958"/>
              <a:ext cx="0" cy="1257218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9" name="AutoShape 29"/>
            <p:cNvSpPr/>
            <p:nvPr/>
          </p:nvSpPr>
          <p:spPr>
            <a:xfrm flipV="1">
              <a:off x="25400" y="89692"/>
              <a:ext cx="0" cy="1257218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0" name="Freeform 30"/>
            <p:cNvSpPr/>
            <p:nvPr/>
          </p:nvSpPr>
          <p:spPr>
            <a:xfrm>
              <a:off x="7453350" y="74336"/>
              <a:ext cx="1253485" cy="1272574"/>
            </a:xfrm>
            <a:custGeom>
              <a:avLst/>
              <a:gdLst/>
              <a:ahLst/>
              <a:cxnLst/>
              <a:rect l="l" t="t" r="r" b="b"/>
              <a:pathLst>
                <a:path w="1253485" h="1272574">
                  <a:moveTo>
                    <a:pt x="0" y="0"/>
                  </a:moveTo>
                  <a:lnTo>
                    <a:pt x="1253485" y="0"/>
                  </a:lnTo>
                  <a:lnTo>
                    <a:pt x="1253485" y="1272574"/>
                  </a:lnTo>
                  <a:lnTo>
                    <a:pt x="0" y="12725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AutoShape 31"/>
            <p:cNvSpPr/>
            <p:nvPr/>
          </p:nvSpPr>
          <p:spPr>
            <a:xfrm flipV="1">
              <a:off x="8889704" y="89692"/>
              <a:ext cx="0" cy="1257218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2" name="AutoShape 32"/>
            <p:cNvSpPr/>
            <p:nvPr/>
          </p:nvSpPr>
          <p:spPr>
            <a:xfrm flipV="1">
              <a:off x="7349008" y="54426"/>
              <a:ext cx="0" cy="1257218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3" name="Freeform 33"/>
            <p:cNvSpPr/>
            <p:nvPr/>
          </p:nvSpPr>
          <p:spPr>
            <a:xfrm>
              <a:off x="1888921" y="0"/>
              <a:ext cx="4278987" cy="1010911"/>
            </a:xfrm>
            <a:custGeom>
              <a:avLst/>
              <a:gdLst/>
              <a:ahLst/>
              <a:cxnLst/>
              <a:rect l="l" t="t" r="r" b="b"/>
              <a:pathLst>
                <a:path w="4278987" h="1010911">
                  <a:moveTo>
                    <a:pt x="0" y="0"/>
                  </a:moveTo>
                  <a:lnTo>
                    <a:pt x="4278987" y="0"/>
                  </a:lnTo>
                  <a:lnTo>
                    <a:pt x="4278987" y="1010911"/>
                  </a:lnTo>
                  <a:lnTo>
                    <a:pt x="0" y="10109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>
              <a:off x="1860292" y="227699"/>
              <a:ext cx="4307617" cy="16947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 dirty="0">
                  <a:solidFill>
                    <a:srgbClr val="0E3626"/>
                  </a:solidFill>
                  <a:latin typeface="Oswald"/>
                  <a:ea typeface="Oswald"/>
                  <a:cs typeface="Oswald"/>
                  <a:sym typeface="Oswald"/>
                </a:rPr>
                <a:t>«CORTEVA GROWS»</a:t>
              </a:r>
            </a:p>
            <a:p>
              <a:pPr algn="l">
                <a:lnSpc>
                  <a:spcPts val="3360"/>
                </a:lnSpc>
              </a:pPr>
              <a:endParaRPr lang="uk-UA" sz="8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algn="l">
                <a:lnSpc>
                  <a:spcPts val="3360"/>
                </a:lnSpc>
              </a:pPr>
              <a:r>
                <a:rPr lang="uk-UA" sz="2400" dirty="0">
                  <a:solidFill>
                    <a:srgbClr val="0E3626"/>
                  </a:solidFill>
                  <a:latin typeface="Oswald"/>
                  <a:ea typeface="Oswald"/>
                  <a:cs typeface="Oswald"/>
                  <a:sym typeface="Oswald"/>
                </a:rPr>
                <a:t>(гранти, </a:t>
              </a:r>
              <a:r>
                <a:rPr lang="uk-UA" sz="2400" dirty="0" err="1">
                  <a:solidFill>
                    <a:srgbClr val="0E3626"/>
                  </a:solidFill>
                  <a:latin typeface="Oswald"/>
                  <a:ea typeface="Oswald"/>
                  <a:cs typeface="Oswald"/>
                  <a:sym typeface="Oswald"/>
                </a:rPr>
                <a:t>діджиталізація</a:t>
              </a:r>
              <a:r>
                <a:rPr lang="uk-UA" sz="2400" dirty="0">
                  <a:solidFill>
                    <a:srgbClr val="0E3626"/>
                  </a:solidFill>
                  <a:latin typeface="Oswald"/>
                  <a:ea typeface="Oswald"/>
                  <a:cs typeface="Oswald"/>
                  <a:sym typeface="Oswald"/>
                </a:rPr>
                <a:t>)</a:t>
              </a:r>
              <a:endParaRPr lang="en-US" sz="24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35" name="Freeform 35"/>
            <p:cNvSpPr/>
            <p:nvPr/>
          </p:nvSpPr>
          <p:spPr>
            <a:xfrm>
              <a:off x="9312293" y="35266"/>
              <a:ext cx="4278987" cy="1010911"/>
            </a:xfrm>
            <a:custGeom>
              <a:avLst/>
              <a:gdLst/>
              <a:ahLst/>
              <a:cxnLst/>
              <a:rect l="l" t="t" r="r" b="b"/>
              <a:pathLst>
                <a:path w="4278987" h="1010911">
                  <a:moveTo>
                    <a:pt x="0" y="0"/>
                  </a:moveTo>
                  <a:lnTo>
                    <a:pt x="4278986" y="0"/>
                  </a:lnTo>
                  <a:lnTo>
                    <a:pt x="4278986" y="1010911"/>
                  </a:lnTo>
                  <a:lnTo>
                    <a:pt x="0" y="10109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8760621" y="262965"/>
              <a:ext cx="6179515" cy="16947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 dirty="0">
                  <a:solidFill>
                    <a:srgbClr val="0E3626"/>
                  </a:solidFill>
                  <a:latin typeface="Oswald"/>
                  <a:ea typeface="Oswald"/>
                  <a:cs typeface="Oswald"/>
                  <a:sym typeface="Oswald"/>
                </a:rPr>
                <a:t>“DEFEP”</a:t>
              </a:r>
              <a:endParaRPr lang="uk-UA" sz="24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algn="ctr">
                <a:lnSpc>
                  <a:spcPts val="3360"/>
                </a:lnSpc>
              </a:pPr>
              <a:r>
                <a:rPr lang="en-US" sz="2000" dirty="0">
                  <a:solidFill>
                    <a:srgbClr val="0E3626"/>
                  </a:solidFill>
                  <a:latin typeface="Oswald"/>
                  <a:ea typeface="Oswald"/>
                  <a:cs typeface="Oswald"/>
                  <a:sym typeface="Oswald"/>
                </a:rPr>
                <a:t>Erasmus+ </a:t>
              </a:r>
              <a:r>
                <a:rPr lang="uk-UA" sz="2000" dirty="0">
                  <a:solidFill>
                    <a:srgbClr val="0E3626"/>
                  </a:solidFill>
                  <a:latin typeface="Oswald"/>
                  <a:ea typeface="Oswald"/>
                  <a:cs typeface="Oswald"/>
                  <a:sym typeface="Oswald"/>
                </a:rPr>
                <a:t>для розвитку дистанційної освіти</a:t>
              </a:r>
              <a:endParaRPr lang="en-US" sz="20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algn="l">
                <a:lnSpc>
                  <a:spcPts val="3360"/>
                </a:lnSpc>
              </a:pPr>
              <a:endParaRPr lang="en-US" sz="24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sp>
        <p:nvSpPr>
          <p:cNvPr id="37" name="Freeform 37"/>
          <p:cNvSpPr/>
          <p:nvPr/>
        </p:nvSpPr>
        <p:spPr>
          <a:xfrm rot="5805123" flipH="1" flipV="1">
            <a:off x="14513276" y="287093"/>
            <a:ext cx="1529672" cy="1070771"/>
          </a:xfrm>
          <a:custGeom>
            <a:avLst/>
            <a:gdLst/>
            <a:ahLst/>
            <a:cxnLst/>
            <a:rect l="l" t="t" r="r" b="b"/>
            <a:pathLst>
              <a:path w="1529672" h="1070771">
                <a:moveTo>
                  <a:pt x="1529673" y="1070771"/>
                </a:moveTo>
                <a:lnTo>
                  <a:pt x="0" y="1070771"/>
                </a:lnTo>
                <a:lnTo>
                  <a:pt x="0" y="0"/>
                </a:lnTo>
                <a:lnTo>
                  <a:pt x="1529673" y="0"/>
                </a:lnTo>
                <a:lnTo>
                  <a:pt x="1529673" y="1070771"/>
                </a:lnTo>
                <a:close/>
              </a:path>
            </a:pathLst>
          </a:custGeom>
          <a:blipFill>
            <a:blip r:embed="rId18">
              <a:alphaModFix amt="20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8" name="AutoShape 38"/>
          <p:cNvSpPr/>
          <p:nvPr/>
        </p:nvSpPr>
        <p:spPr>
          <a:xfrm flipV="1">
            <a:off x="7327445" y="4418246"/>
            <a:ext cx="0" cy="94291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AutoShape 39"/>
          <p:cNvSpPr/>
          <p:nvPr/>
        </p:nvSpPr>
        <p:spPr>
          <a:xfrm flipV="1">
            <a:off x="7346495" y="6624692"/>
            <a:ext cx="0" cy="94291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0" name="AutoShape 40"/>
          <p:cNvSpPr/>
          <p:nvPr/>
        </p:nvSpPr>
        <p:spPr>
          <a:xfrm flipV="1">
            <a:off x="7365545" y="8691555"/>
            <a:ext cx="0" cy="94291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1" name="TextBox 41"/>
          <p:cNvSpPr txBox="1"/>
          <p:nvPr/>
        </p:nvSpPr>
        <p:spPr>
          <a:xfrm>
            <a:off x="7391899" y="3470809"/>
            <a:ext cx="6726962" cy="599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60"/>
              </a:lnSpc>
            </a:pPr>
            <a:r>
              <a:rPr lang="en-US" sz="190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 Викладачі кафедри економіки беруть активну участь у реалізації проєкту </a:t>
            </a:r>
            <a:r>
              <a:rPr lang="en-US" sz="1900" b="1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DEFEP</a:t>
            </a:r>
            <a:r>
              <a:rPr lang="en-US" sz="190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, який фінансується в межах програми Erasmus+.</a:t>
            </a:r>
          </a:p>
          <a:p>
            <a:pPr algn="just">
              <a:lnSpc>
                <a:spcPts val="2660"/>
              </a:lnSpc>
            </a:pPr>
            <a:r>
              <a:rPr lang="en-US" sz="190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Цей проєкт спрямований на впровадження сталої та ефективної системи дистанційної освіти як окремої форми навчання у країнах Східного партнерства.</a:t>
            </a:r>
          </a:p>
          <a:p>
            <a:pPr algn="just">
              <a:lnSpc>
                <a:spcPts val="2660"/>
              </a:lnSpc>
            </a:pPr>
            <a:r>
              <a:rPr lang="en-US" sz="190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 Основною метою є вдосконалення існуючої системи дистанційної освіти у вищих навчальних закладах України та Молдови з урахуванням найкращих європейських практик.</a:t>
            </a:r>
          </a:p>
          <a:p>
            <a:pPr algn="just">
              <a:lnSpc>
                <a:spcPts val="2660"/>
              </a:lnSpc>
            </a:pPr>
            <a:r>
              <a:rPr lang="en-US" sz="190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 У рамках проєкту створюються інституційні підрозділи для організації дистанційного навчання, розробляються сучасні методики та навчально-методичні матеріали.</a:t>
            </a:r>
          </a:p>
          <a:p>
            <a:pPr algn="just">
              <a:lnSpc>
                <a:spcPts val="2660"/>
              </a:lnSpc>
            </a:pPr>
            <a:r>
              <a:rPr lang="en-US" sz="190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Проєкт також передбачає підготовку викладацького складу для ефективного використання дистанційних технологій у навчальному процесі.</a:t>
            </a:r>
          </a:p>
          <a:p>
            <a:pPr algn="just">
              <a:lnSpc>
                <a:spcPts val="2660"/>
              </a:lnSpc>
              <a:spcBef>
                <a:spcPct val="0"/>
              </a:spcBef>
            </a:pPr>
            <a:r>
              <a:rPr lang="en-US" sz="190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Для реалізації принципу безбар’єрності освіти та формування безпечного навчального середовища на кафедрі економіки </a:t>
            </a:r>
            <a:r>
              <a:rPr lang="en-US" sz="1900" b="1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обладнано лабораторію дистанційної освіти з новітнім технічним забезпеченням</a:t>
            </a:r>
            <a:r>
              <a:rPr lang="en-US" sz="190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</a:p>
        </p:txBody>
      </p:sp>
      <p:sp>
        <p:nvSpPr>
          <p:cNvPr id="42" name="Freeform 42"/>
          <p:cNvSpPr/>
          <p:nvPr/>
        </p:nvSpPr>
        <p:spPr>
          <a:xfrm>
            <a:off x="476361" y="247665"/>
            <a:ext cx="781035" cy="781035"/>
          </a:xfrm>
          <a:custGeom>
            <a:avLst/>
            <a:gdLst/>
            <a:ahLst/>
            <a:cxnLst/>
            <a:rect l="l" t="t" r="r" b="b"/>
            <a:pathLst>
              <a:path w="781035" h="781035">
                <a:moveTo>
                  <a:pt x="0" y="0"/>
                </a:moveTo>
                <a:lnTo>
                  <a:pt x="781034" y="0"/>
                </a:lnTo>
                <a:lnTo>
                  <a:pt x="781034" y="781035"/>
                </a:lnTo>
                <a:lnTo>
                  <a:pt x="0" y="781035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43" name="TextBox 43"/>
          <p:cNvSpPr txBox="1"/>
          <p:nvPr/>
        </p:nvSpPr>
        <p:spPr>
          <a:xfrm>
            <a:off x="381408" y="3941289"/>
            <a:ext cx="6408382" cy="5164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60"/>
              </a:lnSpc>
            </a:pP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Одним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із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ключових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бізнес-партнерів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освітньої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програми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є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провідна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компанія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b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Corteva Agriscience™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яка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у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співпраці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з Global Giving Foundation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надала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грант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для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підтримки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та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розвитку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освітньо-професійних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програм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за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спеціальністю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051 "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Економіка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".</a:t>
            </a:r>
          </a:p>
          <a:p>
            <a:pPr algn="just">
              <a:lnSpc>
                <a:spcPts val="2660"/>
              </a:lnSpc>
            </a:pP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Грантова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програма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спрямована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на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популяризацію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сільського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господарства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як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інноваційної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та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високотехнологічної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галузі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Одним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із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важливих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компонентів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проєкту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стало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проведення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серії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бізнес-лекцій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експертів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компаній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під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час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яких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вони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ділилися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практичними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знаннями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та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досвідом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у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створенні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й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веденні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бізнесу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</a:p>
          <a:p>
            <a:pPr algn="just">
              <a:lnSpc>
                <a:spcPts val="2660"/>
              </a:lnSpc>
            </a:pP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Крім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того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грантові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кошти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були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використані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для</a:t>
            </a:r>
            <a:r>
              <a:rPr lang="en-US" sz="1900" b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en-US" sz="1900" b="1" dirty="0" err="1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закупівлі</a:t>
            </a:r>
            <a:r>
              <a:rPr lang="en-US" sz="1900" b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en-US" sz="1900" b="1" dirty="0" err="1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комп’ютерної</a:t>
            </a:r>
            <a:r>
              <a:rPr lang="en-US" sz="1900" b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en-US" sz="1900" b="1" dirty="0" err="1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техніки</a:t>
            </a:r>
            <a:r>
              <a:rPr lang="en-US" sz="1900" b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en-US" sz="1900" b="1" dirty="0" err="1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та</a:t>
            </a:r>
            <a:r>
              <a:rPr lang="en-US" sz="1900" b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en-US" sz="1900" b="1" dirty="0" err="1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сучасного</a:t>
            </a:r>
            <a:r>
              <a:rPr lang="en-US" sz="1900" b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en-US" sz="1900" b="1" dirty="0" err="1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програмного</a:t>
            </a:r>
            <a:r>
              <a:rPr lang="en-US" sz="1900" b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en-US" sz="1900" b="1" dirty="0" err="1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забезпечення</a:t>
            </a:r>
            <a:r>
              <a:rPr lang="en-US" sz="1900" b="1" dirty="0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.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Це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забезпечило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здобувачам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можливість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удосконалювати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свої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навички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діджиталізації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які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є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критично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важливими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для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майбутніх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економістів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у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сучасному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900" dirty="0" err="1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світі</a:t>
            </a:r>
            <a:r>
              <a:rPr lang="en-US" sz="1900" dirty="0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</a:p>
          <a:p>
            <a:pPr algn="just">
              <a:lnSpc>
                <a:spcPts val="2660"/>
              </a:lnSpc>
              <a:spcBef>
                <a:spcPct val="0"/>
              </a:spcBef>
            </a:pPr>
            <a:endParaRPr lang="en-US" sz="1900" dirty="0">
              <a:solidFill>
                <a:srgbClr val="0E362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171882">
            <a:off x="11928443" y="-1920497"/>
            <a:ext cx="3869891" cy="3489045"/>
          </a:xfrm>
          <a:custGeom>
            <a:avLst/>
            <a:gdLst/>
            <a:ahLst/>
            <a:cxnLst/>
            <a:rect l="l" t="t" r="r" b="b"/>
            <a:pathLst>
              <a:path w="3869891" h="3489045">
                <a:moveTo>
                  <a:pt x="0" y="0"/>
                </a:moveTo>
                <a:lnTo>
                  <a:pt x="3869892" y="0"/>
                </a:lnTo>
                <a:lnTo>
                  <a:pt x="3869892" y="3489045"/>
                </a:lnTo>
                <a:lnTo>
                  <a:pt x="0" y="34890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916039" y="-2278892"/>
            <a:ext cx="4948042" cy="4205836"/>
          </a:xfrm>
          <a:custGeom>
            <a:avLst/>
            <a:gdLst/>
            <a:ahLst/>
            <a:cxnLst/>
            <a:rect l="l" t="t" r="r" b="b"/>
            <a:pathLst>
              <a:path w="4948042" h="4205836">
                <a:moveTo>
                  <a:pt x="0" y="0"/>
                </a:moveTo>
                <a:lnTo>
                  <a:pt x="4948042" y="0"/>
                </a:lnTo>
                <a:lnTo>
                  <a:pt x="4948042" y="4205835"/>
                </a:lnTo>
                <a:lnTo>
                  <a:pt x="0" y="42058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3580448" y="-3429493"/>
            <a:ext cx="12972285" cy="9729214"/>
            <a:chOff x="0" y="0"/>
            <a:chExt cx="812800" cy="609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203200" y="0"/>
                  </a:moveTo>
                  <a:lnTo>
                    <a:pt x="8128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E3626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3580448" y="1542156"/>
            <a:ext cx="3347547" cy="3347547"/>
          </a:xfrm>
          <a:custGeom>
            <a:avLst/>
            <a:gdLst/>
            <a:ahLst/>
            <a:cxnLst/>
            <a:rect l="l" t="t" r="r" b="b"/>
            <a:pathLst>
              <a:path w="3347547" h="3347547">
                <a:moveTo>
                  <a:pt x="0" y="0"/>
                </a:moveTo>
                <a:lnTo>
                  <a:pt x="3347547" y="0"/>
                </a:lnTo>
                <a:lnTo>
                  <a:pt x="3347547" y="3347547"/>
                </a:lnTo>
                <a:lnTo>
                  <a:pt x="0" y="33475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3089996" y="-568607"/>
            <a:ext cx="4426647" cy="5143500"/>
            <a:chOff x="0" y="0"/>
            <a:chExt cx="524640" cy="6096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24640" cy="609600"/>
            </a:xfrm>
            <a:custGeom>
              <a:avLst/>
              <a:gdLst/>
              <a:ahLst/>
              <a:cxnLst/>
              <a:rect l="l" t="t" r="r" b="b"/>
              <a:pathLst>
                <a:path w="524640" h="609600">
                  <a:moveTo>
                    <a:pt x="203200" y="0"/>
                  </a:moveTo>
                  <a:lnTo>
                    <a:pt x="524640" y="0"/>
                  </a:lnTo>
                  <a:lnTo>
                    <a:pt x="32144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43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57150"/>
              <a:ext cx="32144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332113" y="2127706"/>
            <a:ext cx="1531968" cy="1381203"/>
          </a:xfrm>
          <a:custGeom>
            <a:avLst/>
            <a:gdLst/>
            <a:ahLst/>
            <a:cxnLst/>
            <a:rect l="l" t="t" r="r" b="b"/>
            <a:pathLst>
              <a:path w="1531968" h="1381203">
                <a:moveTo>
                  <a:pt x="0" y="0"/>
                </a:moveTo>
                <a:lnTo>
                  <a:pt x="1531968" y="0"/>
                </a:lnTo>
                <a:lnTo>
                  <a:pt x="1531968" y="1381203"/>
                </a:lnTo>
                <a:lnTo>
                  <a:pt x="0" y="13812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144000" y="8386558"/>
            <a:ext cx="4986752" cy="3203988"/>
          </a:xfrm>
          <a:custGeom>
            <a:avLst/>
            <a:gdLst/>
            <a:ahLst/>
            <a:cxnLst/>
            <a:rect l="l" t="t" r="r" b="b"/>
            <a:pathLst>
              <a:path w="4986752" h="3203988">
                <a:moveTo>
                  <a:pt x="0" y="0"/>
                </a:moveTo>
                <a:lnTo>
                  <a:pt x="4986752" y="0"/>
                </a:lnTo>
                <a:lnTo>
                  <a:pt x="4986752" y="3203988"/>
                </a:lnTo>
                <a:lnTo>
                  <a:pt x="0" y="32039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4656516" y="2003143"/>
            <a:ext cx="12972285" cy="9729214"/>
            <a:chOff x="0" y="0"/>
            <a:chExt cx="812800" cy="6096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203200" y="0"/>
                  </a:moveTo>
                  <a:lnTo>
                    <a:pt x="8128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433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705789" y="9258300"/>
            <a:ext cx="3107021" cy="3107021"/>
          </a:xfrm>
          <a:custGeom>
            <a:avLst/>
            <a:gdLst/>
            <a:ahLst/>
            <a:cxnLst/>
            <a:rect l="l" t="t" r="r" b="b"/>
            <a:pathLst>
              <a:path w="3107021" h="3107021">
                <a:moveTo>
                  <a:pt x="0" y="0"/>
                </a:moveTo>
                <a:lnTo>
                  <a:pt x="3107022" y="0"/>
                </a:lnTo>
                <a:lnTo>
                  <a:pt x="3107022" y="3107021"/>
                </a:lnTo>
                <a:lnTo>
                  <a:pt x="0" y="31070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4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14402390" y="4794740"/>
            <a:ext cx="7161840" cy="7763513"/>
          </a:xfrm>
          <a:custGeom>
            <a:avLst/>
            <a:gdLst/>
            <a:ahLst/>
            <a:cxnLst/>
            <a:rect l="l" t="t" r="r" b="b"/>
            <a:pathLst>
              <a:path w="7161840" h="7763513">
                <a:moveTo>
                  <a:pt x="7161840" y="0"/>
                </a:moveTo>
                <a:lnTo>
                  <a:pt x="0" y="0"/>
                </a:lnTo>
                <a:lnTo>
                  <a:pt x="0" y="7763512"/>
                </a:lnTo>
                <a:lnTo>
                  <a:pt x="7161840" y="7763512"/>
                </a:lnTo>
                <a:lnTo>
                  <a:pt x="71618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4830467" y="6748652"/>
            <a:ext cx="1637906" cy="1637906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F3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 rot="-845625">
            <a:off x="17868277" y="4492668"/>
            <a:ext cx="2991063" cy="2696704"/>
          </a:xfrm>
          <a:custGeom>
            <a:avLst/>
            <a:gdLst/>
            <a:ahLst/>
            <a:cxnLst/>
            <a:rect l="l" t="t" r="r" b="b"/>
            <a:pathLst>
              <a:path w="2991063" h="2696704">
                <a:moveTo>
                  <a:pt x="0" y="0"/>
                </a:moveTo>
                <a:lnTo>
                  <a:pt x="2991063" y="0"/>
                </a:lnTo>
                <a:lnTo>
                  <a:pt x="2991063" y="2696704"/>
                </a:lnTo>
                <a:lnTo>
                  <a:pt x="0" y="26967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004432" flipV="1">
            <a:off x="18431484" y="-1003977"/>
            <a:ext cx="2713678" cy="2941656"/>
          </a:xfrm>
          <a:custGeom>
            <a:avLst/>
            <a:gdLst/>
            <a:ahLst/>
            <a:cxnLst/>
            <a:rect l="l" t="t" r="r" b="b"/>
            <a:pathLst>
              <a:path w="2713678" h="2941656">
                <a:moveTo>
                  <a:pt x="0" y="2941656"/>
                </a:moveTo>
                <a:lnTo>
                  <a:pt x="2713678" y="2941656"/>
                </a:lnTo>
                <a:lnTo>
                  <a:pt x="2713678" y="0"/>
                </a:lnTo>
                <a:lnTo>
                  <a:pt x="0" y="0"/>
                </a:lnTo>
                <a:lnTo>
                  <a:pt x="0" y="2941656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6964134" y="8386558"/>
            <a:ext cx="1063807" cy="904236"/>
          </a:xfrm>
          <a:custGeom>
            <a:avLst/>
            <a:gdLst/>
            <a:ahLst/>
            <a:cxnLst/>
            <a:rect l="l" t="t" r="r" b="b"/>
            <a:pathLst>
              <a:path w="1063807" h="904236">
                <a:moveTo>
                  <a:pt x="0" y="0"/>
                </a:moveTo>
                <a:lnTo>
                  <a:pt x="1063808" y="0"/>
                </a:lnTo>
                <a:lnTo>
                  <a:pt x="1063808" y="904237"/>
                </a:lnTo>
                <a:lnTo>
                  <a:pt x="0" y="9042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5098097" y="7007886"/>
            <a:ext cx="1102647" cy="1119439"/>
          </a:xfrm>
          <a:custGeom>
            <a:avLst/>
            <a:gdLst/>
            <a:ahLst/>
            <a:cxnLst/>
            <a:rect l="l" t="t" r="r" b="b"/>
            <a:pathLst>
              <a:path w="1102647" h="1119439">
                <a:moveTo>
                  <a:pt x="0" y="0"/>
                </a:moveTo>
                <a:lnTo>
                  <a:pt x="1102647" y="0"/>
                </a:lnTo>
                <a:lnTo>
                  <a:pt x="1102647" y="1119439"/>
                </a:lnTo>
                <a:lnTo>
                  <a:pt x="0" y="111943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66878" y="3031694"/>
            <a:ext cx="940114" cy="954430"/>
          </a:xfrm>
          <a:custGeom>
            <a:avLst/>
            <a:gdLst/>
            <a:ahLst/>
            <a:cxnLst/>
            <a:rect l="l" t="t" r="r" b="b"/>
            <a:pathLst>
              <a:path w="940114" h="954430">
                <a:moveTo>
                  <a:pt x="0" y="0"/>
                </a:moveTo>
                <a:lnTo>
                  <a:pt x="940114" y="0"/>
                </a:lnTo>
                <a:lnTo>
                  <a:pt x="940114" y="954430"/>
                </a:lnTo>
                <a:lnTo>
                  <a:pt x="0" y="95443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806992" y="103714"/>
            <a:ext cx="10548544" cy="2162452"/>
          </a:xfrm>
          <a:custGeom>
            <a:avLst/>
            <a:gdLst/>
            <a:ahLst/>
            <a:cxnLst/>
            <a:rect l="l" t="t" r="r" b="b"/>
            <a:pathLst>
              <a:path w="10548544" h="2162452">
                <a:moveTo>
                  <a:pt x="0" y="0"/>
                </a:moveTo>
                <a:lnTo>
                  <a:pt x="10548544" y="0"/>
                </a:lnTo>
                <a:lnTo>
                  <a:pt x="10548544" y="2162452"/>
                </a:lnTo>
                <a:lnTo>
                  <a:pt x="0" y="216245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5805123" flipH="1" flipV="1">
            <a:off x="12632116" y="7262850"/>
            <a:ext cx="1358482" cy="950938"/>
          </a:xfrm>
          <a:custGeom>
            <a:avLst/>
            <a:gdLst/>
            <a:ahLst/>
            <a:cxnLst/>
            <a:rect l="l" t="t" r="r" b="b"/>
            <a:pathLst>
              <a:path w="1358482" h="950938">
                <a:moveTo>
                  <a:pt x="1358483" y="950937"/>
                </a:moveTo>
                <a:lnTo>
                  <a:pt x="0" y="950937"/>
                </a:lnTo>
                <a:lnTo>
                  <a:pt x="0" y="0"/>
                </a:lnTo>
                <a:lnTo>
                  <a:pt x="1358483" y="0"/>
                </a:lnTo>
                <a:lnTo>
                  <a:pt x="1358483" y="950937"/>
                </a:lnTo>
                <a:close/>
              </a:path>
            </a:pathLst>
          </a:custGeom>
          <a:blipFill>
            <a:blip r:embed="rId18">
              <a:alphaModFix amt="20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-339065">
            <a:off x="15240905" y="1830050"/>
            <a:ext cx="595312" cy="595313"/>
          </a:xfrm>
          <a:custGeom>
            <a:avLst/>
            <a:gdLst/>
            <a:ahLst/>
            <a:cxnLst/>
            <a:rect l="l" t="t" r="r" b="b"/>
            <a:pathLst>
              <a:path w="595312" h="595313">
                <a:moveTo>
                  <a:pt x="0" y="0"/>
                </a:moveTo>
                <a:lnTo>
                  <a:pt x="595312" y="0"/>
                </a:lnTo>
                <a:lnTo>
                  <a:pt x="595312" y="595312"/>
                </a:lnTo>
                <a:lnTo>
                  <a:pt x="0" y="59531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866878" y="4854879"/>
            <a:ext cx="940114" cy="954430"/>
          </a:xfrm>
          <a:custGeom>
            <a:avLst/>
            <a:gdLst/>
            <a:ahLst/>
            <a:cxnLst/>
            <a:rect l="l" t="t" r="r" b="b"/>
            <a:pathLst>
              <a:path w="940114" h="954430">
                <a:moveTo>
                  <a:pt x="0" y="0"/>
                </a:moveTo>
                <a:lnTo>
                  <a:pt x="940114" y="0"/>
                </a:lnTo>
                <a:lnTo>
                  <a:pt x="940114" y="954431"/>
                </a:lnTo>
                <a:lnTo>
                  <a:pt x="0" y="95443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476361" y="247665"/>
            <a:ext cx="781035" cy="781035"/>
          </a:xfrm>
          <a:custGeom>
            <a:avLst/>
            <a:gdLst/>
            <a:ahLst/>
            <a:cxnLst/>
            <a:rect l="l" t="t" r="r" b="b"/>
            <a:pathLst>
              <a:path w="781035" h="781035">
                <a:moveTo>
                  <a:pt x="0" y="0"/>
                </a:moveTo>
                <a:lnTo>
                  <a:pt x="781034" y="0"/>
                </a:lnTo>
                <a:lnTo>
                  <a:pt x="781034" y="781035"/>
                </a:lnTo>
                <a:lnTo>
                  <a:pt x="0" y="781035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4683735" y="5819073"/>
            <a:ext cx="8076074" cy="4206929"/>
          </a:xfrm>
          <a:custGeom>
            <a:avLst/>
            <a:gdLst/>
            <a:ahLst/>
            <a:cxnLst/>
            <a:rect l="l" t="t" r="r" b="b"/>
            <a:pathLst>
              <a:path w="8076074" h="4206929">
                <a:moveTo>
                  <a:pt x="0" y="0"/>
                </a:moveTo>
                <a:lnTo>
                  <a:pt x="8076074" y="0"/>
                </a:lnTo>
                <a:lnTo>
                  <a:pt x="8076074" y="4206928"/>
                </a:lnTo>
                <a:lnTo>
                  <a:pt x="0" y="4206928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-3992" t="-45620" r="-991" b="-5486"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1021441" y="750391"/>
            <a:ext cx="11516105" cy="1377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5499" b="1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Кар'єрні можливості випускників програми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806992" y="2209016"/>
            <a:ext cx="10833376" cy="4374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11"/>
              </a:lnSpc>
            </a:pPr>
            <a:r>
              <a:rPr lang="en-US" sz="2508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 </a:t>
            </a:r>
            <a:r>
              <a:rPr lang="en-US" sz="2508" b="1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Програма</a:t>
            </a:r>
            <a:r>
              <a:rPr lang="en-US" sz="2508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готує економістів, бізнес-аналітиків, фахівців середніх і великих компаній, державних установ та корпорацій для роботи в економічних службах підприємств, організацій, компаній, консалтингових структур, державних установ, громадських організацій, а також для створення і розвитку власного бізнесу.</a:t>
            </a:r>
          </a:p>
          <a:p>
            <a:pPr algn="just">
              <a:lnSpc>
                <a:spcPts val="3511"/>
              </a:lnSpc>
            </a:pPr>
            <a:r>
              <a:rPr lang="en-US" sz="2508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 Наші </a:t>
            </a:r>
            <a:r>
              <a:rPr lang="en-US" sz="2508" b="1">
                <a:solidFill>
                  <a:srgbClr val="0E3626"/>
                </a:solidFill>
                <a:latin typeface="Oswald Bold"/>
                <a:ea typeface="Oswald Bold"/>
                <a:cs typeface="Oswald Bold"/>
                <a:sym typeface="Oswald Bold"/>
              </a:rPr>
              <a:t>випускники</a:t>
            </a:r>
            <a:r>
              <a:rPr lang="en-US" sz="2508">
                <a:solidFill>
                  <a:srgbClr val="0E3626"/>
                </a:solidFill>
                <a:latin typeface="Oswald"/>
                <a:ea typeface="Oswald"/>
                <a:cs typeface="Oswald"/>
                <a:sym typeface="Oswald"/>
              </a:rPr>
              <a:t> займають керівні посади на підприємствах у таких відділах, як фінансовий, економічний, управління персоналом, контролінгу, підготовки виробництва, маркетингу, аналітики та управління ризиками. Вони також працюють аналітиками у дослідницьких і консалтингових агенціях, створюють власний бізнес і сприяють появі нових робочих місць.</a:t>
            </a:r>
          </a:p>
          <a:p>
            <a:pPr algn="just">
              <a:lnSpc>
                <a:spcPts val="3511"/>
              </a:lnSpc>
              <a:spcBef>
                <a:spcPct val="0"/>
              </a:spcBef>
            </a:pPr>
            <a:endParaRPr lang="en-US" sz="2508">
              <a:solidFill>
                <a:srgbClr val="0E362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53170" y="-3032749"/>
            <a:ext cx="5675778" cy="4824411"/>
          </a:xfrm>
          <a:custGeom>
            <a:avLst/>
            <a:gdLst/>
            <a:ahLst/>
            <a:cxnLst/>
            <a:rect l="l" t="t" r="r" b="b"/>
            <a:pathLst>
              <a:path w="5675778" h="4824411">
                <a:moveTo>
                  <a:pt x="0" y="0"/>
                </a:moveTo>
                <a:lnTo>
                  <a:pt x="5675778" y="0"/>
                </a:lnTo>
                <a:lnTo>
                  <a:pt x="5675778" y="4824411"/>
                </a:lnTo>
                <a:lnTo>
                  <a:pt x="0" y="4824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805123" flipH="1" flipV="1">
            <a:off x="13664112" y="5112242"/>
            <a:ext cx="1529672" cy="1070771"/>
          </a:xfrm>
          <a:custGeom>
            <a:avLst/>
            <a:gdLst/>
            <a:ahLst/>
            <a:cxnLst/>
            <a:rect l="l" t="t" r="r" b="b"/>
            <a:pathLst>
              <a:path w="1529672" h="1070771">
                <a:moveTo>
                  <a:pt x="1529673" y="1070771"/>
                </a:moveTo>
                <a:lnTo>
                  <a:pt x="0" y="1070771"/>
                </a:lnTo>
                <a:lnTo>
                  <a:pt x="0" y="0"/>
                </a:lnTo>
                <a:lnTo>
                  <a:pt x="1529673" y="0"/>
                </a:lnTo>
                <a:lnTo>
                  <a:pt x="1529673" y="1070771"/>
                </a:lnTo>
                <a:close/>
              </a:path>
            </a:pathLst>
          </a:custGeom>
          <a:blipFill>
            <a:blip r:embed="rId4">
              <a:alphaModFix amt="20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9315128" y="2201237"/>
            <a:ext cx="10466619" cy="11345928"/>
          </a:xfrm>
          <a:custGeom>
            <a:avLst/>
            <a:gdLst/>
            <a:ahLst/>
            <a:cxnLst/>
            <a:rect l="l" t="t" r="r" b="b"/>
            <a:pathLst>
              <a:path w="10466619" h="11345928">
                <a:moveTo>
                  <a:pt x="10466618" y="0"/>
                </a:moveTo>
                <a:lnTo>
                  <a:pt x="0" y="0"/>
                </a:lnTo>
                <a:lnTo>
                  <a:pt x="0" y="11345928"/>
                </a:lnTo>
                <a:lnTo>
                  <a:pt x="10466618" y="11345928"/>
                </a:lnTo>
                <a:lnTo>
                  <a:pt x="1046661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630759" y="8549384"/>
            <a:ext cx="4088508" cy="3475232"/>
          </a:xfrm>
          <a:custGeom>
            <a:avLst/>
            <a:gdLst/>
            <a:ahLst/>
            <a:cxnLst/>
            <a:rect l="l" t="t" r="r" b="b"/>
            <a:pathLst>
              <a:path w="4088508" h="3475232">
                <a:moveTo>
                  <a:pt x="0" y="0"/>
                </a:moveTo>
                <a:lnTo>
                  <a:pt x="4088509" y="0"/>
                </a:lnTo>
                <a:lnTo>
                  <a:pt x="4088509" y="3475232"/>
                </a:lnTo>
                <a:lnTo>
                  <a:pt x="0" y="3475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966145" y="7083922"/>
            <a:ext cx="2196103" cy="2196103"/>
          </a:xfrm>
          <a:custGeom>
            <a:avLst/>
            <a:gdLst/>
            <a:ahLst/>
            <a:cxnLst/>
            <a:rect l="l" t="t" r="r" b="b"/>
            <a:pathLst>
              <a:path w="2196103" h="2196103">
                <a:moveTo>
                  <a:pt x="0" y="0"/>
                </a:moveTo>
                <a:lnTo>
                  <a:pt x="2196102" y="0"/>
                </a:lnTo>
                <a:lnTo>
                  <a:pt x="2196102" y="2196103"/>
                </a:lnTo>
                <a:lnTo>
                  <a:pt x="0" y="21961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3086330" y="5936511"/>
            <a:ext cx="5759629" cy="6243501"/>
          </a:xfrm>
          <a:custGeom>
            <a:avLst/>
            <a:gdLst/>
            <a:ahLst/>
            <a:cxnLst/>
            <a:rect l="l" t="t" r="r" b="b"/>
            <a:pathLst>
              <a:path w="5759629" h="6243501">
                <a:moveTo>
                  <a:pt x="5759629" y="0"/>
                </a:moveTo>
                <a:lnTo>
                  <a:pt x="0" y="0"/>
                </a:lnTo>
                <a:lnTo>
                  <a:pt x="0" y="6243500"/>
                </a:lnTo>
                <a:lnTo>
                  <a:pt x="5759629" y="6243500"/>
                </a:lnTo>
                <a:lnTo>
                  <a:pt x="575962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845625">
            <a:off x="17120083" y="4320993"/>
            <a:ext cx="3773519" cy="3402157"/>
          </a:xfrm>
          <a:custGeom>
            <a:avLst/>
            <a:gdLst/>
            <a:ahLst/>
            <a:cxnLst/>
            <a:rect l="l" t="t" r="r" b="b"/>
            <a:pathLst>
              <a:path w="3773519" h="3402157">
                <a:moveTo>
                  <a:pt x="0" y="0"/>
                </a:moveTo>
                <a:lnTo>
                  <a:pt x="3773519" y="0"/>
                </a:lnTo>
                <a:lnTo>
                  <a:pt x="3773519" y="3402157"/>
                </a:lnTo>
                <a:lnTo>
                  <a:pt x="0" y="34021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4294368" y="3729475"/>
            <a:ext cx="366558" cy="366558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F3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830467" y="6748652"/>
            <a:ext cx="1637906" cy="163790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F3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4548437" y="1567268"/>
            <a:ext cx="2081498" cy="1769273"/>
          </a:xfrm>
          <a:custGeom>
            <a:avLst/>
            <a:gdLst/>
            <a:ahLst/>
            <a:cxnLst/>
            <a:rect l="l" t="t" r="r" b="b"/>
            <a:pathLst>
              <a:path w="2081498" h="1769273">
                <a:moveTo>
                  <a:pt x="0" y="0"/>
                </a:moveTo>
                <a:lnTo>
                  <a:pt x="2081498" y="0"/>
                </a:lnTo>
                <a:lnTo>
                  <a:pt x="2081498" y="1769273"/>
                </a:lnTo>
                <a:lnTo>
                  <a:pt x="0" y="17692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4290542">
            <a:off x="15062012" y="-2965985"/>
            <a:ext cx="4658462" cy="4200010"/>
          </a:xfrm>
          <a:custGeom>
            <a:avLst/>
            <a:gdLst/>
            <a:ahLst/>
            <a:cxnLst/>
            <a:rect l="l" t="t" r="r" b="b"/>
            <a:pathLst>
              <a:path w="4658462" h="4200010">
                <a:moveTo>
                  <a:pt x="0" y="0"/>
                </a:moveTo>
                <a:lnTo>
                  <a:pt x="4658462" y="0"/>
                </a:lnTo>
                <a:lnTo>
                  <a:pt x="4658462" y="4200010"/>
                </a:lnTo>
                <a:lnTo>
                  <a:pt x="0" y="420001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141189" y="469123"/>
            <a:ext cx="13519737" cy="9348754"/>
          </a:xfrm>
          <a:custGeom>
            <a:avLst/>
            <a:gdLst/>
            <a:ahLst/>
            <a:cxnLst/>
            <a:rect l="l" t="t" r="r" b="b"/>
            <a:pathLst>
              <a:path w="13519737" h="9348754">
                <a:moveTo>
                  <a:pt x="0" y="0"/>
                </a:moveTo>
                <a:lnTo>
                  <a:pt x="13519737" y="0"/>
                </a:lnTo>
                <a:lnTo>
                  <a:pt x="13519737" y="9348754"/>
                </a:lnTo>
                <a:lnTo>
                  <a:pt x="0" y="934875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47665" y="247665"/>
            <a:ext cx="781035" cy="781035"/>
          </a:xfrm>
          <a:custGeom>
            <a:avLst/>
            <a:gdLst/>
            <a:ahLst/>
            <a:cxnLst/>
            <a:rect l="l" t="t" r="r" b="b"/>
            <a:pathLst>
              <a:path w="781035" h="781035">
                <a:moveTo>
                  <a:pt x="0" y="0"/>
                </a:moveTo>
                <a:lnTo>
                  <a:pt x="781035" y="0"/>
                </a:lnTo>
                <a:lnTo>
                  <a:pt x="781035" y="781035"/>
                </a:lnTo>
                <a:lnTo>
                  <a:pt x="0" y="78103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992</Words>
  <Application>Microsoft Office PowerPoint</Application>
  <PresentationFormat>Довільний</PresentationFormat>
  <Paragraphs>90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3" baseType="lpstr">
      <vt:lpstr>Oswald Bold</vt:lpstr>
      <vt:lpstr>Calibri</vt:lpstr>
      <vt:lpstr>Oswald</vt:lpstr>
      <vt:lpstr>Arial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Освітньо-ппрофесійна програма “Бізнес-економіка”</dc:title>
  <cp:lastModifiedBy>Professional</cp:lastModifiedBy>
  <cp:revision>5</cp:revision>
  <dcterms:created xsi:type="dcterms:W3CDTF">2006-08-16T00:00:00Z</dcterms:created>
  <dcterms:modified xsi:type="dcterms:W3CDTF">2026-03-17T08:29:48Z</dcterms:modified>
  <dc:identifier>DAGda6yjpi8</dc:identifier>
</cp:coreProperties>
</file>